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667" r:id="rId2"/>
    <p:sldMasterId id="2147483669" r:id="rId3"/>
    <p:sldMasterId id="2147483671" r:id="rId4"/>
    <p:sldMasterId id="2147483675" r:id="rId5"/>
    <p:sldMasterId id="2147483677" r:id="rId6"/>
    <p:sldMasterId id="2147483681" r:id="rId7"/>
    <p:sldMasterId id="2147483683" r:id="rId8"/>
    <p:sldMasterId id="2147484534" r:id="rId9"/>
    <p:sldMasterId id="2147485844" r:id="rId10"/>
  </p:sldMasterIdLst>
  <p:sldIdLst>
    <p:sldId id="266" r:id="rId11"/>
    <p:sldId id="256" r:id="rId12"/>
    <p:sldId id="258" r:id="rId13"/>
    <p:sldId id="257" r:id="rId14"/>
    <p:sldId id="270" r:id="rId15"/>
    <p:sldId id="274" r:id="rId16"/>
    <p:sldId id="272" r:id="rId17"/>
    <p:sldId id="276" r:id="rId18"/>
    <p:sldId id="261" r:id="rId19"/>
    <p:sldId id="262" r:id="rId20"/>
    <p:sldId id="263" r:id="rId21"/>
    <p:sldId id="275" r:id="rId22"/>
    <p:sldId id="267" r:id="rId23"/>
    <p:sldId id="264" r:id="rId24"/>
    <p:sldId id="265" r:id="rId2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ctr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0D13"/>
    <a:srgbClr val="0F3533"/>
    <a:srgbClr val="E6D19E"/>
    <a:srgbClr val="7676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4" autoAdjust="0"/>
    <p:restoredTop sz="94301" autoAdjust="0"/>
  </p:normalViewPr>
  <p:slideViewPr>
    <p:cSldViewPr>
      <p:cViewPr varScale="1">
        <p:scale>
          <a:sx n="72" d="100"/>
          <a:sy n="72" d="100"/>
        </p:scale>
        <p:origin x="14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latin typeface="Times New Roman" pitchFamily="18" charset="0"/>
                </a:endParaRPr>
              </a:p>
            </p:txBody>
          </p:sp>
        </p:grpSp>
      </p:grpSp>
      <p:sp>
        <p:nvSpPr>
          <p:cNvPr id="471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1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AE553-C491-482A-8ED7-DAC3656F45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271770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0B64D-A1F4-46D7-8208-4FC6701F7BF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47931"/>
      </p:ext>
    </p:extLst>
  </p:cSld>
  <p:clrMapOvr>
    <a:masterClrMapping/>
  </p:clrMapOvr>
  <p:transition>
    <p:zoom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EB3F5698-C933-43B3-B659-31ECFFDF23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30023"/>
      </p:ext>
    </p:extLst>
  </p:cSld>
  <p:clrMapOvr>
    <a:masterClrMapping/>
  </p:clrMapOvr>
  <p:transition>
    <p:zoom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471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1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AE553-C491-482A-8ED7-DAC3656F451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981990"/>
      </p:ext>
    </p:extLst>
  </p:cSld>
  <p:clrMapOvr>
    <a:masterClrMapping/>
  </p:clrMapOvr>
  <p:transition>
    <p:zoom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C6298-A553-4CA5-8AFC-6E77DA602139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161640"/>
      </p:ext>
    </p:extLst>
  </p:cSld>
  <p:clrMapOvr>
    <a:masterClrMapping/>
  </p:clrMapOvr>
  <p:transition>
    <p:zoom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B6B60A-8CC1-4681-81F7-F62F7A1B16F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137818"/>
      </p:ext>
    </p:extLst>
  </p:cSld>
  <p:clrMapOvr>
    <a:masterClrMapping/>
  </p:clrMapOvr>
  <p:transition>
    <p:zoom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E7047-B659-4055-A8E0-C478D81A4C5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852247"/>
      </p:ext>
    </p:extLst>
  </p:cSld>
  <p:clrMapOvr>
    <a:masterClrMapping/>
  </p:clrMapOvr>
  <p:transition>
    <p:zoom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89DA2F-2ECC-47D7-AEDA-01FE2358EC9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076272"/>
      </p:ext>
    </p:extLst>
  </p:cSld>
  <p:clrMapOvr>
    <a:masterClrMapping/>
  </p:clrMapOvr>
  <p:transition>
    <p:zoom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2D4666-3C23-4432-AA62-87D62F60180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639869"/>
      </p:ext>
    </p:extLst>
  </p:cSld>
  <p:clrMapOvr>
    <a:masterClrMapping/>
  </p:clrMapOvr>
  <p:transition>
    <p:zoom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45E670-D9BD-4EC2-826F-99F708034FA1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048714"/>
      </p:ext>
    </p:extLst>
  </p:cSld>
  <p:clrMapOvr>
    <a:masterClrMapping/>
  </p:clrMapOvr>
  <p:transition>
    <p:zoom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B134A-F428-4AB7-9668-98F35303201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87390"/>
      </p:ext>
    </p:extLst>
  </p:cSld>
  <p:clrMapOvr>
    <a:masterClrMapping/>
  </p:clrMapOvr>
  <p:transition>
    <p:zoom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2AB81A-3B6B-43CA-9B95-B92B55FA7AA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390642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8339F2-372F-4877-9228-81EAA6F10B1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339613"/>
      </p:ext>
    </p:extLst>
  </p:cSld>
  <p:clrMapOvr>
    <a:masterClrMapping/>
  </p:clrMapOvr>
  <p:transition>
    <p:zoom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0B64D-A1F4-46D7-8208-4FC6701F7BF5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158138"/>
      </p:ext>
    </p:extLst>
  </p:cSld>
  <p:clrMapOvr>
    <a:masterClrMapping/>
  </p:clrMapOvr>
  <p:transition>
    <p:zoom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8339F2-372F-4877-9228-81EAA6F10B1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788913"/>
      </p:ext>
    </p:extLst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D012DC-25AB-416A-9E64-F98BB5FD826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54654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0E067-F7D2-4506-A351-CB2AE767B8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043954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5EDCDD-FDC4-48BF-8DE2-6F2013F542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620521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EFD8A5-27D4-41C6-9D33-A81CF21A18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888314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5BF882-C48C-4192-AB93-4BAD1ACA58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1321174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BCCA48-CA21-44EC-9C34-32A609039B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0017322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F6D2B3-C873-4D52-BBDD-659552E33D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0005973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DBF4B-E5A0-40DB-A416-19353BF40F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842185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C6298-A553-4CA5-8AFC-6E77DA60213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13196"/>
      </p:ext>
    </p:extLst>
  </p:cSld>
  <p:clrMapOvr>
    <a:masterClrMapping/>
  </p:clrMapOvr>
  <p:transition>
    <p:zo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FE316D-E375-419B-B31E-34D6433D8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1899301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F690B-BA19-4DF7-A53D-A605AA6142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377915"/>
      </p:ext>
    </p:extLst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1B1250-8003-4A0C-BA0D-85A2C8C572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690247"/>
      </p:ext>
    </p:extLst>
  </p:cSld>
  <p:clrMapOvr>
    <a:masterClrMapping/>
  </p:clrMapOvr>
  <p:transition>
    <p:zo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22E3F9-3437-4BEF-AE15-11A526CBB2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601242"/>
      </p:ext>
    </p:extLst>
  </p:cSld>
  <p:clrMapOvr>
    <a:masterClrMapping/>
  </p:clrMapOvr>
  <p:transition>
    <p:zo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6250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50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0D7B3-AF44-4E60-B549-7EE0DDF497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183612"/>
      </p:ext>
    </p:extLst>
  </p:cSld>
  <p:clrMapOvr>
    <a:masterClrMapping/>
  </p:clrMapOvr>
  <p:transition>
    <p:zo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C7376A-C88F-4242-97ED-4904ED48C9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544097"/>
      </p:ext>
    </p:extLst>
  </p:cSld>
  <p:clrMapOvr>
    <a:masterClrMapping/>
  </p:clrMapOvr>
  <p:transition>
    <p:zo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73E209-C684-46FB-A46C-EAEE68BA0B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463205"/>
      </p:ext>
    </p:extLst>
  </p:cSld>
  <p:clrMapOvr>
    <a:masterClrMapping/>
  </p:clrMapOvr>
  <p:transition>
    <p:zo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572E8C-642C-45BB-A0AC-DA55E50AE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086139"/>
      </p:ext>
    </p:extLst>
  </p:cSld>
  <p:clrMapOvr>
    <a:masterClrMapping/>
  </p:clrMapOvr>
  <p:transition>
    <p:zo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E9A80-0AB2-499D-BAC9-8298542622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901492"/>
      </p:ext>
    </p:extLst>
  </p:cSld>
  <p:clrMapOvr>
    <a:masterClrMapping/>
  </p:clrMapOvr>
  <p:transition>
    <p:zo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B6D94B-E2BD-4A29-A581-38BF4A7BB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503531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B6B60A-8CC1-4681-81F7-F62F7A1B16F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59704"/>
      </p:ext>
    </p:extLst>
  </p:cSld>
  <p:clrMapOvr>
    <a:masterClrMapping/>
  </p:clrMapOvr>
  <p:transition>
    <p:zo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83C0-27C8-4D41-BFEF-5B754B9F28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15003"/>
      </p:ext>
    </p:extLst>
  </p:cSld>
  <p:clrMapOvr>
    <a:masterClrMapping/>
  </p:clrMapOvr>
  <p:transition>
    <p:zo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F634F-30D6-4E7D-9BAB-F20B38A195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094506"/>
      </p:ext>
    </p:extLst>
  </p:cSld>
  <p:clrMapOvr>
    <a:masterClrMapping/>
  </p:clrMapOvr>
  <p:transition>
    <p:zo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B51177-FB9E-45AD-A0B1-EDB8C9F6B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471504"/>
      </p:ext>
    </p:extLst>
  </p:cSld>
  <p:clrMapOvr>
    <a:masterClrMapping/>
  </p:clrMapOvr>
  <p:transition>
    <p:zo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53850C-A72A-4B3D-ADC2-3AFDADC869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004032"/>
      </p:ext>
    </p:extLst>
  </p:cSld>
  <p:clrMapOvr>
    <a:masterClrMapping/>
  </p:clrMapOvr>
  <p:transition>
    <p:zo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9CD696-B4F8-427C-9635-3390B9B1D4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4384825"/>
      </p:ext>
    </p:extLst>
  </p:cSld>
  <p:clrMapOvr>
    <a:masterClrMapping/>
  </p:clrMapOvr>
  <p:transition>
    <p:zo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58DD8D-D2EA-40F9-8F94-F8CDDB0EAD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02339"/>
      </p:ext>
    </p:extLst>
  </p:cSld>
  <p:clrMapOvr>
    <a:masterClrMapping/>
  </p:clrMapOvr>
  <p:transition>
    <p:zo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371C1-2DA6-42B3-913C-96AB33D934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308327"/>
      </p:ext>
    </p:extLst>
  </p:cSld>
  <p:clrMapOvr>
    <a:masterClrMapping/>
  </p:clrMapOvr>
  <p:transition>
    <p:zo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C6535F-5A95-4100-985C-E688631F68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4395694"/>
      </p:ext>
    </p:extLst>
  </p:cSld>
  <p:clrMapOvr>
    <a:masterClrMapping/>
  </p:clrMapOvr>
  <p:transition>
    <p:zo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887BC1-68DB-4099-B84E-A9A69E9F25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4554"/>
      </p:ext>
    </p:extLst>
  </p:cSld>
  <p:clrMapOvr>
    <a:masterClrMapping/>
  </p:clrMapOvr>
  <p:transition>
    <p:zo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2A01DC-F810-490D-AD47-7D1876DA75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78675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0E7047-B659-4055-A8E0-C478D81A4C5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2816"/>
      </p:ext>
    </p:extLst>
  </p:cSld>
  <p:clrMapOvr>
    <a:masterClrMapping/>
  </p:clrMapOvr>
  <p:transition>
    <p:zo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90687D-C412-4B20-98F8-927113CC68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22298"/>
      </p:ext>
    </p:extLst>
  </p:cSld>
  <p:clrMapOvr>
    <a:masterClrMapping/>
  </p:clrMapOvr>
  <p:transition>
    <p:zo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76831-CA5E-491E-89FC-CC2E0B2A87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722926"/>
      </p:ext>
    </p:extLst>
  </p:cSld>
  <p:clrMapOvr>
    <a:masterClrMapping/>
  </p:clrMapOvr>
  <p:transition>
    <p:zo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C88D2-B493-4227-BBDA-0FB28F2BA5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092760"/>
      </p:ext>
    </p:extLst>
  </p:cSld>
  <p:clrMapOvr>
    <a:masterClrMapping/>
  </p:clrMapOvr>
  <p:transition>
    <p:zo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535A5A-1B14-4BDD-827E-AA70FAC78B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9108"/>
      </p:ext>
    </p:extLst>
  </p:cSld>
  <p:clrMapOvr>
    <a:masterClrMapping/>
  </p:clrMapOvr>
  <p:transition>
    <p:zo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2D487-F4C9-4DBF-B307-523A56DA69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980309"/>
      </p:ext>
    </p:extLst>
  </p:cSld>
  <p:clrMapOvr>
    <a:masterClrMapping/>
  </p:clrMapOvr>
  <p:transition>
    <p:zo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4177FA-2E43-46A2-A412-8CD8B4A03D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8048999"/>
      </p:ext>
    </p:extLst>
  </p:cSld>
  <p:clrMapOvr>
    <a:masterClrMapping/>
  </p:clrMapOvr>
  <p:transition>
    <p:zo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274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274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9AF80-F8A6-433B-81DB-B22CBDEE78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7071342"/>
      </p:ext>
    </p:extLst>
  </p:cSld>
  <p:clrMapOvr>
    <a:masterClrMapping/>
  </p:clrMapOvr>
  <p:transition>
    <p:zo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EA535-6919-46F1-90E3-2054CB9EC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2736542"/>
      </p:ext>
    </p:extLst>
  </p:cSld>
  <p:clrMapOvr>
    <a:masterClrMapping/>
  </p:clrMapOvr>
  <p:transition>
    <p:zo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63F216-E20E-41FE-BD43-1C9251BE11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08047"/>
      </p:ext>
    </p:extLst>
  </p:cSld>
  <p:clrMapOvr>
    <a:masterClrMapping/>
  </p:clrMapOvr>
  <p:transition>
    <p:zo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5A3494-5DBE-4F8B-876A-D06A954326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983554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89DA2F-2ECC-47D7-AEDA-01FE2358EC9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16923"/>
      </p:ext>
    </p:extLst>
  </p:cSld>
  <p:clrMapOvr>
    <a:masterClrMapping/>
  </p:clrMapOvr>
  <p:transition>
    <p:zo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6C22C-5297-475F-8343-1AD906AD84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785983"/>
      </p:ext>
    </p:extLst>
  </p:cSld>
  <p:clrMapOvr>
    <a:masterClrMapping/>
  </p:clrMapOvr>
  <p:transition>
    <p:zo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798894-FF06-46F4-8E5A-C46FF8C593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214292"/>
      </p:ext>
    </p:extLst>
  </p:cSld>
  <p:clrMapOvr>
    <a:masterClrMapping/>
  </p:clrMapOvr>
  <p:transition>
    <p:zo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8D649D-1A61-4B68-8096-FDAD7F1D6E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1474115"/>
      </p:ext>
    </p:extLst>
  </p:cSld>
  <p:clrMapOvr>
    <a:masterClrMapping/>
  </p:clrMapOvr>
  <p:transition>
    <p:zo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DF3CE3-A45B-423D-9C8C-359BC48FC1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0979585"/>
      </p:ext>
    </p:extLst>
  </p:cSld>
  <p:clrMapOvr>
    <a:masterClrMapping/>
  </p:clrMapOvr>
  <p:transition>
    <p:zo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E70470-7278-4A1E-B65B-4EF92D2117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151556"/>
      </p:ext>
    </p:extLst>
  </p:cSld>
  <p:clrMapOvr>
    <a:masterClrMapping/>
  </p:clrMapOvr>
  <p:transition>
    <p:zo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4ACDF-4467-4CC9-8012-19E72322CE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9862667"/>
      </p:ext>
    </p:extLst>
  </p:cSld>
  <p:clrMapOvr>
    <a:masterClrMapping/>
  </p:clrMapOvr>
  <p:transition>
    <p:zo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9C48CB-FCA2-41B5-BD48-070B572A0B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1539308"/>
      </p:ext>
    </p:extLst>
  </p:cSld>
  <p:clrMapOvr>
    <a:masterClrMapping/>
  </p:clrMapOvr>
  <p:transition>
    <p:zo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829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95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83BD2-A3AA-4CC5-9275-456946A4C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4068318"/>
      </p:ext>
    </p:extLst>
  </p:cSld>
  <p:clrMapOvr>
    <a:masterClrMapping/>
  </p:clrMapOvr>
  <p:transition>
    <p:zo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07BE2-93D0-4FA3-A368-F01F87992B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589826"/>
      </p:ext>
    </p:extLst>
  </p:cSld>
  <p:clrMapOvr>
    <a:masterClrMapping/>
  </p:clrMapOvr>
  <p:transition>
    <p:zo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214113-27E5-4C91-9762-8AADD68263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823307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2D4666-3C23-4432-AA62-87D62F60180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70532"/>
      </p:ext>
    </p:extLst>
  </p:cSld>
  <p:clrMapOvr>
    <a:masterClrMapping/>
  </p:clrMapOvr>
  <p:transition>
    <p:zo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39E6C-E994-43CC-9D8B-6145EF18B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882689"/>
      </p:ext>
    </p:extLst>
  </p:cSld>
  <p:clrMapOvr>
    <a:masterClrMapping/>
  </p:clrMapOvr>
  <p:transition>
    <p:zo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EB1BA-A15B-40FF-95B5-65E7E1194A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3632519"/>
      </p:ext>
    </p:extLst>
  </p:cSld>
  <p:clrMapOvr>
    <a:masterClrMapping/>
  </p:clrMapOvr>
  <p:transition>
    <p:zo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BC5B86-DE2C-4106-82EF-BFF1602865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06948"/>
      </p:ext>
    </p:extLst>
  </p:cSld>
  <p:clrMapOvr>
    <a:masterClrMapping/>
  </p:clrMapOvr>
  <p:transition>
    <p:zo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15A3C-2FBA-4970-AABA-D9B57628DE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969449"/>
      </p:ext>
    </p:extLst>
  </p:cSld>
  <p:clrMapOvr>
    <a:masterClrMapping/>
  </p:clrMapOvr>
  <p:transition>
    <p:zo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811D2-0545-4DE4-AA57-FDA96FD53D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8968111"/>
      </p:ext>
    </p:extLst>
  </p:cSld>
  <p:clrMapOvr>
    <a:masterClrMapping/>
  </p:clrMapOvr>
  <p:transition>
    <p:zo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FFEBB6-DC26-4FD8-AF1B-D1C3AC77CA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008551"/>
      </p:ext>
    </p:extLst>
  </p:cSld>
  <p:clrMapOvr>
    <a:masterClrMapping/>
  </p:clrMapOvr>
  <p:transition>
    <p:zo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9154FD-9D42-4B25-9FD2-F2544625EC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008104"/>
      </p:ext>
    </p:extLst>
  </p:cSld>
  <p:clrMapOvr>
    <a:masterClrMapping/>
  </p:clrMapOvr>
  <p:transition>
    <p:zoom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094C89-21BC-44C9-AE7E-7C7457AE0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39174"/>
      </p:ext>
    </p:extLst>
  </p:cSld>
  <p:clrMapOvr>
    <a:masterClrMapping/>
  </p:clrMapOvr>
  <p:transition>
    <p:zoom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1065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65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6C60879-686C-42E6-AB59-87C7FE374C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889507"/>
      </p:ext>
    </p:extLst>
  </p:cSld>
  <p:clrMapOvr>
    <a:masterClrMapping/>
  </p:clrMapOvr>
  <p:transition>
    <p:zoom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4E115-D9E2-490B-AFA5-87082CF464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4637148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45E670-D9BD-4EC2-826F-99F708034FA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38349"/>
      </p:ext>
    </p:extLst>
  </p:cSld>
  <p:clrMapOvr>
    <a:masterClrMapping/>
  </p:clrMapOvr>
  <p:transition>
    <p:zoom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3AD9A-835C-42AD-B2FF-DEFEC2CA45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5496317"/>
      </p:ext>
    </p:extLst>
  </p:cSld>
  <p:clrMapOvr>
    <a:masterClrMapping/>
  </p:clrMapOvr>
  <p:transition>
    <p:zoom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F2A03-0AF1-45AD-9BE2-B007B7A872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99712"/>
      </p:ext>
    </p:extLst>
  </p:cSld>
  <p:clrMapOvr>
    <a:masterClrMapping/>
  </p:clrMapOvr>
  <p:transition>
    <p:zoom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3CCA0B-3C7A-485E-87FA-CD4B9E7788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855785"/>
      </p:ext>
    </p:extLst>
  </p:cSld>
  <p:clrMapOvr>
    <a:masterClrMapping/>
  </p:clrMapOvr>
  <p:transition>
    <p:zoom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1AD81-0240-47A0-B98A-4CCBBE5C1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22908"/>
      </p:ext>
    </p:extLst>
  </p:cSld>
  <p:clrMapOvr>
    <a:masterClrMapping/>
  </p:clrMapOvr>
  <p:transition>
    <p:zoom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365DE7-FB9A-4036-96D9-2F9C758125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496287"/>
      </p:ext>
    </p:extLst>
  </p:cSld>
  <p:clrMapOvr>
    <a:masterClrMapping/>
  </p:clrMapOvr>
  <p:transition>
    <p:zoom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940A5-9259-4C71-8834-7CE1F3BBB3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4167854"/>
      </p:ext>
    </p:extLst>
  </p:cSld>
  <p:clrMapOvr>
    <a:masterClrMapping/>
  </p:clrMapOvr>
  <p:transition>
    <p:zoom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BBD116-4307-4E4F-A7B9-DD8773CCA2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018016"/>
      </p:ext>
    </p:extLst>
  </p:cSld>
  <p:clrMapOvr>
    <a:masterClrMapping/>
  </p:clrMapOvr>
  <p:transition>
    <p:zoom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5275CA-DD19-460F-B0C8-2C2B41B81F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918045"/>
      </p:ext>
    </p:extLst>
  </p:cSld>
  <p:clrMapOvr>
    <a:masterClrMapping/>
  </p:clrMapOvr>
  <p:transition>
    <p:zoom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439808-0A0E-4EB4-A3C0-A3B2DCC3AE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5271371"/>
      </p:ext>
    </p:extLst>
  </p:cSld>
  <p:clrMapOvr>
    <a:masterClrMapping/>
  </p:clrMapOvr>
  <p:transition>
    <p:zoom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7"/>
                    <a:ext cx="2919" cy="2145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1" cy="3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4" y="3148"/>
                      <a:ext cx="922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2"/>
                      <a:ext cx="1811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2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4" y="1832"/>
                      <a:ext cx="1738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2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28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20"/>
                      <a:ext cx="662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1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6"/>
                      <a:ext cx="1677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2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5" y="1758"/>
                      <a:ext cx="828" cy="48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3"/>
                      <a:ext cx="754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1" y="1238"/>
                      <a:ext cx="1232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2"/>
                      <a:ext cx="662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2"/>
                      <a:ext cx="662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2" y="960"/>
                      <a:ext cx="110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8"/>
                      <a:ext cx="59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5"/>
                      <a:ext cx="1063" cy="21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5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4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4"/>
                      <a:ext cx="570" cy="2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4" y="912"/>
                      <a:ext cx="1155" cy="26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2"/>
                      <a:ext cx="621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3"/>
                      <a:ext cx="955" cy="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5"/>
                      <a:ext cx="511" cy="13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4" cy="3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489"/>
                      <a:ext cx="923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3" y="3633"/>
                      <a:ext cx="855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68"/>
                      <a:ext cx="1710" cy="30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23" y="3891"/>
                      <a:ext cx="918" cy="47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3" y="3430"/>
                      <a:ext cx="922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7" cy="3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2" cy="46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1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3" y="3737"/>
                      <a:ext cx="790" cy="3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3" y="2759"/>
                      <a:ext cx="1437" cy="1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4" y="456"/>
                    <a:ext cx="2569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5" y="1601"/>
                    <a:ext cx="2019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7" y="1181"/>
                    <a:ext cx="1427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1" y="812"/>
                    <a:ext cx="2543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2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8" y="438"/>
                    <a:ext cx="417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8" y="1529"/>
                  <a:ext cx="444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0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125063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5064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98D38A-C4B7-4632-939E-1E7E435BE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474093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4B134A-F428-4AB7-9668-98F35303201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28970"/>
      </p:ext>
    </p:extLst>
  </p:cSld>
  <p:clrMapOvr>
    <a:masterClrMapping/>
  </p:clrMapOvr>
  <p:transition>
    <p:zoom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B6760F-7863-4FC4-B366-3A26DB35C6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3974229"/>
      </p:ext>
    </p:extLst>
  </p:cSld>
  <p:clrMapOvr>
    <a:masterClrMapping/>
  </p:clrMapOvr>
  <p:transition>
    <p:zoom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FA4B04-F65F-4736-BADD-5C072B1444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3018878"/>
      </p:ext>
    </p:extLst>
  </p:cSld>
  <p:clrMapOvr>
    <a:masterClrMapping/>
  </p:clrMapOvr>
  <p:transition>
    <p:zoom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B9C343-F720-43AC-83DF-9FD32EE579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9229119"/>
      </p:ext>
    </p:extLst>
  </p:cSld>
  <p:clrMapOvr>
    <a:masterClrMapping/>
  </p:clrMapOvr>
  <p:transition>
    <p:zoom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B7407D-1A93-4516-8A4D-3A11A19A1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126008"/>
      </p:ext>
    </p:extLst>
  </p:cSld>
  <p:clrMapOvr>
    <a:masterClrMapping/>
  </p:clrMapOvr>
  <p:transition>
    <p:zoom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FC89A7-6F90-4639-8542-1A4BD6696F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203320"/>
      </p:ext>
    </p:extLst>
  </p:cSld>
  <p:clrMapOvr>
    <a:masterClrMapping/>
  </p:clrMapOvr>
  <p:transition>
    <p:zoom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4E6224-08EF-4385-A439-243E29102D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441249"/>
      </p:ext>
    </p:extLst>
  </p:cSld>
  <p:clrMapOvr>
    <a:masterClrMapping/>
  </p:clrMapOvr>
  <p:transition>
    <p:zoom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6CE10D-5025-4656-B8EE-F633995C1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352990"/>
      </p:ext>
    </p:extLst>
  </p:cSld>
  <p:clrMapOvr>
    <a:masterClrMapping/>
  </p:clrMapOvr>
  <p:transition>
    <p:zoom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FBF3F3-DCB9-42E2-A263-5F07E2888F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162085"/>
      </p:ext>
    </p:extLst>
  </p:cSld>
  <p:clrMapOvr>
    <a:masterClrMapping/>
  </p:clrMapOvr>
  <p:transition>
    <p:zoom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4FE25-5D28-444F-8200-5CF3DA6FFD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537765"/>
      </p:ext>
    </p:extLst>
  </p:cSld>
  <p:clrMapOvr>
    <a:masterClrMapping/>
  </p:clrMapOvr>
  <p:transition>
    <p:zoom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57DB63-5E07-4033-B4EA-4D6EE42C42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9237098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2AB81A-3B6B-43CA-9B95-B92B55FA7AA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42607"/>
      </p:ext>
    </p:extLst>
  </p:cSld>
  <p:clrMapOvr>
    <a:masterClrMapping/>
  </p:clrMapOvr>
  <p:transition>
    <p:zoom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l" eaLnBrk="1" hangingPunct="1">
                  <a:defRPr/>
                </a:pPr>
                <a:endParaRPr lang="en-US" altLang="en-US" b="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4712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712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257B2C0B-15C3-4027-8601-7BEEEE9AE8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700784"/>
      </p:ext>
    </p:extLst>
  </p:cSld>
  <p:clrMapOvr>
    <a:masterClrMapping/>
  </p:clrMapOvr>
  <p:transition>
    <p:zoom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325F76DF-D5C4-4C08-8CB8-FA2AC256C8C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14443"/>
      </p:ext>
    </p:extLst>
  </p:cSld>
  <p:clrMapOvr>
    <a:masterClrMapping/>
  </p:clrMapOvr>
  <p:transition>
    <p:zoom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5EB1CE9B-2996-4CCD-B2FB-C3BD3F17813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13362"/>
      </p:ext>
    </p:extLst>
  </p:cSld>
  <p:clrMapOvr>
    <a:masterClrMapping/>
  </p:clrMapOvr>
  <p:transition>
    <p:zoom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F0EBB0D8-2FCC-44F3-A0CF-71223459F53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32286"/>
      </p:ext>
    </p:extLst>
  </p:cSld>
  <p:clrMapOvr>
    <a:masterClrMapping/>
  </p:clrMapOvr>
  <p:transition>
    <p:zoom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F08A39F8-70C7-43FB-BD10-71B54D2CAA9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12886"/>
      </p:ext>
    </p:extLst>
  </p:cSld>
  <p:clrMapOvr>
    <a:masterClrMapping/>
  </p:clrMapOvr>
  <p:transition>
    <p:zoom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AA932FAE-D115-421E-82EB-9380EF71A46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79202"/>
      </p:ext>
    </p:extLst>
  </p:cSld>
  <p:clrMapOvr>
    <a:masterClrMapping/>
  </p:clrMapOvr>
  <p:transition>
    <p:zoom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28E8FA45-A247-4CC1-A5AB-4D43D26195E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25142"/>
      </p:ext>
    </p:extLst>
  </p:cSld>
  <p:clrMapOvr>
    <a:masterClrMapping/>
  </p:clrMapOvr>
  <p:transition>
    <p:zoom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1514442F-9D4C-4810-8FF5-329AF551D7C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05268"/>
      </p:ext>
    </p:extLst>
  </p:cSld>
  <p:clrMapOvr>
    <a:masterClrMapping/>
  </p:clrMapOvr>
  <p:transition>
    <p:zoom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9C717539-2976-440F-8BA3-46612969BC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72332"/>
      </p:ext>
    </p:extLst>
  </p:cSld>
  <p:clrMapOvr>
    <a:masterClrMapping/>
  </p:clrMapOvr>
  <p:transition>
    <p:zoom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-25000"/>
            </a:lvl1pPr>
          </a:lstStyle>
          <a:p>
            <a:fld id="{13664365-931D-4A3E-AE8F-36AC5AE9B45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baseline="-25000">
                <a:latin typeface="Tahoma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848860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 Black" panose="020B0A04020102020204" pitchFamily="34" charset="0"/>
              </a:defRPr>
            </a:lvl1pPr>
          </a:lstStyle>
          <a:p>
            <a:fld id="{14A8EA7B-3206-483F-B037-245AC7117376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60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6" r:id="rId1"/>
    <p:sldLayoutId id="2147485744" r:id="rId2"/>
    <p:sldLayoutId id="2147485745" r:id="rId3"/>
    <p:sldLayoutId id="2147485746" r:id="rId4"/>
    <p:sldLayoutId id="2147485747" r:id="rId5"/>
    <p:sldLayoutId id="2147485748" r:id="rId6"/>
    <p:sldLayoutId id="2147485749" r:id="rId7"/>
    <p:sldLayoutId id="2147485750" r:id="rId8"/>
    <p:sldLayoutId id="2147485751" r:id="rId9"/>
    <p:sldLayoutId id="2147485752" r:id="rId10"/>
    <p:sldLayoutId id="2147485753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 Black" panose="020B0A04020102020204" pitchFamily="34" charset="0"/>
              </a:defRPr>
            </a:lvl1pPr>
          </a:lstStyle>
          <a:p>
            <a:fld id="{14A8EA7B-3206-483F-B037-245AC7117376}" type="slidenum">
              <a:rPr lang="en-US" altLang="en-US">
                <a:solidFill>
                  <a:srgbClr val="000000"/>
                </a:solidFill>
                <a:cs typeface="Arial"/>
              </a:rPr>
              <a:pPr/>
              <a:t>‹#›</a:t>
            </a:fld>
            <a:endParaRPr lang="en-US" altLang="en-US">
              <a:solidFill>
                <a:srgbClr val="000000"/>
              </a:solidFill>
              <a:cs typeface="Arial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60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99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45" r:id="rId1"/>
    <p:sldLayoutId id="2147485846" r:id="rId2"/>
    <p:sldLayoutId id="2147485847" r:id="rId3"/>
    <p:sldLayoutId id="2147485848" r:id="rId4"/>
    <p:sldLayoutId id="2147485849" r:id="rId5"/>
    <p:sldLayoutId id="2147485850" r:id="rId6"/>
    <p:sldLayoutId id="2147485851" r:id="rId7"/>
    <p:sldLayoutId id="2147485852" r:id="rId8"/>
    <p:sldLayoutId id="2147485853" r:id="rId9"/>
    <p:sldLayoutId id="2147485854" r:id="rId10"/>
    <p:sldLayoutId id="2147485855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B32E1A6C-AADC-4BDB-9B0E-DB5D09CA3B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27" r:id="rId1"/>
    <p:sldLayoutId id="2147485754" r:id="rId2"/>
    <p:sldLayoutId id="2147485755" r:id="rId3"/>
    <p:sldLayoutId id="2147485756" r:id="rId4"/>
    <p:sldLayoutId id="2147485757" r:id="rId5"/>
    <p:sldLayoutId id="2147485758" r:id="rId6"/>
    <p:sldLayoutId id="2147485759" r:id="rId7"/>
    <p:sldLayoutId id="2147485760" r:id="rId8"/>
    <p:sldLayoutId id="2147485761" r:id="rId9"/>
    <p:sldLayoutId id="2147485762" r:id="rId10"/>
    <p:sldLayoutId id="2147485763" r:id="rId11"/>
    <p:sldLayoutId id="2147485764" r:id="rId12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144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4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4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3083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144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4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4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5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146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6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7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grpSp>
          <p:nvGrpSpPr>
            <p:cNvPr id="309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6147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7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7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7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6147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6147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6147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6147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8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</a:lstStyle>
          <a:p>
            <a:fld id="{73940AEA-E0FE-4FD0-B062-CE84269A34C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48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28" r:id="rId1"/>
    <p:sldLayoutId id="2147485765" r:id="rId2"/>
    <p:sldLayoutId id="2147485766" r:id="rId3"/>
    <p:sldLayoutId id="2147485767" r:id="rId4"/>
    <p:sldLayoutId id="2147485768" r:id="rId5"/>
    <p:sldLayoutId id="2147485769" r:id="rId6"/>
    <p:sldLayoutId id="2147485770" r:id="rId7"/>
    <p:sldLayoutId id="2147485771" r:id="rId8"/>
    <p:sldLayoutId id="2147485772" r:id="rId9"/>
    <p:sldLayoutId id="2147485773" r:id="rId10"/>
    <p:sldLayoutId id="2147485774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175BEAF-9E86-43F9-8FCA-5CB465FAC25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775" r:id="rId1"/>
    <p:sldLayoutId id="2147485776" r:id="rId2"/>
    <p:sldLayoutId id="2147485777" r:id="rId3"/>
    <p:sldLayoutId id="2147485778" r:id="rId4"/>
    <p:sldLayoutId id="2147485779" r:id="rId5"/>
    <p:sldLayoutId id="2147485780" r:id="rId6"/>
    <p:sldLayoutId id="2147485781" r:id="rId7"/>
    <p:sldLayoutId id="2147485782" r:id="rId8"/>
    <p:sldLayoutId id="2147485783" r:id="rId9"/>
    <p:sldLayoutId id="2147485784" r:id="rId10"/>
    <p:sldLayoutId id="2147485785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71683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4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5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6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7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8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89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0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1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2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3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4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5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6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7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8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699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0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1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2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3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4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5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6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7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8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09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0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1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2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3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4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5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1716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71717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8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19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0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1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ahoma" panose="020B0604030504040204" pitchFamily="34" charset="0"/>
              </a:defRPr>
            </a:lvl1pPr>
          </a:lstStyle>
          <a:p>
            <a:fld id="{B4EA4FA7-923A-459F-9AA3-1553C04F189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29" r:id="rId1"/>
    <p:sldLayoutId id="2147485786" r:id="rId2"/>
    <p:sldLayoutId id="2147485787" r:id="rId3"/>
    <p:sldLayoutId id="2147485788" r:id="rId4"/>
    <p:sldLayoutId id="2147485789" r:id="rId5"/>
    <p:sldLayoutId id="2147485790" r:id="rId6"/>
    <p:sldLayoutId id="2147485791" r:id="rId7"/>
    <p:sldLayoutId id="2147485792" r:id="rId8"/>
    <p:sldLayoutId id="2147485793" r:id="rId9"/>
    <p:sldLayoutId id="2147485794" r:id="rId10"/>
    <p:sldLayoutId id="2147485795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8192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2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8193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sp>
        <p:nvSpPr>
          <p:cNvPr id="819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CB825E9-2D9C-4D6C-8B92-7BFC011DCC1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3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3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30" r:id="rId1"/>
    <p:sldLayoutId id="2147485796" r:id="rId2"/>
    <p:sldLayoutId id="2147485797" r:id="rId3"/>
    <p:sldLayoutId id="2147485798" r:id="rId4"/>
    <p:sldLayoutId id="2147485799" r:id="rId5"/>
    <p:sldLayoutId id="2147485800" r:id="rId6"/>
    <p:sldLayoutId id="2147485801" r:id="rId7"/>
    <p:sldLayoutId id="2147485802" r:id="rId8"/>
    <p:sldLayoutId id="2147485803" r:id="rId9"/>
    <p:sldLayoutId id="2147485804" r:id="rId10"/>
    <p:sldLayoutId id="2147485805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kumimoji="1" lang="en-US" altLang="en-US" b="0" smtClean="0">
              <a:latin typeface="Tahoma" pitchFamily="34" charset="0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54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ahoma" panose="020B0604030504040204" pitchFamily="34" charset="0"/>
              </a:defRPr>
            </a:lvl1pPr>
          </a:lstStyle>
          <a:p>
            <a:fld id="{F69AA0D6-A440-4312-874C-A79FC22D10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31" r:id="rId1"/>
    <p:sldLayoutId id="2147485806" r:id="rId2"/>
    <p:sldLayoutId id="2147485807" r:id="rId3"/>
    <p:sldLayoutId id="2147485808" r:id="rId4"/>
    <p:sldLayoutId id="2147485809" r:id="rId5"/>
    <p:sldLayoutId id="2147485810" r:id="rId6"/>
    <p:sldLayoutId id="2147485811" r:id="rId7"/>
    <p:sldLayoutId id="2147485812" r:id="rId8"/>
    <p:sldLayoutId id="2147485813" r:id="rId9"/>
    <p:sldLayoutId id="2147485814" r:id="rId10"/>
    <p:sldLayoutId id="2147485815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820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23908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90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20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23911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912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20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23914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915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20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820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2391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2391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820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822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23922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23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47" y="3121"/>
                    <a:ext cx="869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2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23925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26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23928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29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23931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32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23934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35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4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23937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38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23940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880" y="1128"/>
                    <a:ext cx="1268" cy="2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41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23943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66" y="2351"/>
                    <a:ext cx="1726" cy="29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44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23946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47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23949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50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23952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53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3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23955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56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23958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59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23961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62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23964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65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23967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68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23970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71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23973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74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23976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77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23979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80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4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23982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83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123984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23985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 charset="0"/>
                  </a:endParaRPr>
                </a:p>
              </p:txBody>
            </p:sp>
            <p:grpSp>
              <p:nvGrpSpPr>
                <p:cNvPr id="825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23987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88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23990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91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23993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94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23996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3997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31" y="3460"/>
                    <a:ext cx="913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23999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00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91" y="3603"/>
                    <a:ext cx="82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24002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372" y="2657"/>
                    <a:ext cx="172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03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686" y="3843"/>
                    <a:ext cx="923" cy="46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24005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06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24008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9" y="2486"/>
                    <a:ext cx="1643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09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557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5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24011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12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6" y="3693"/>
                    <a:ext cx="851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6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24014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27" y="2677"/>
                    <a:ext cx="1432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15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674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  <p:grpSp>
              <p:nvGrpSpPr>
                <p:cNvPr id="826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24017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24018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31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cs typeface="Arial" charset="0"/>
                    </a:endParaRPr>
                  </a:p>
                </p:txBody>
              </p:sp>
            </p:grpSp>
          </p:grpSp>
          <p:sp>
            <p:nvSpPr>
              <p:cNvPr id="124019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0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1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2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3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4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5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6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7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8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29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0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1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2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3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4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5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6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7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8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39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  <p:sp>
            <p:nvSpPr>
              <p:cNvPr id="124040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819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4043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044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045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Arial Black" panose="020B0A04020102020204" pitchFamily="34" charset="0"/>
              </a:defRPr>
            </a:lvl1pPr>
          </a:lstStyle>
          <a:p>
            <a:fld id="{B98A39D1-65C9-4CBD-A52C-129442FD8C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5832" r:id="rId1"/>
    <p:sldLayoutId id="2147485816" r:id="rId2"/>
    <p:sldLayoutId id="2147485817" r:id="rId3"/>
    <p:sldLayoutId id="2147485818" r:id="rId4"/>
    <p:sldLayoutId id="2147485819" r:id="rId5"/>
    <p:sldLayoutId id="2147485820" r:id="rId6"/>
    <p:sldLayoutId id="2147485821" r:id="rId7"/>
    <p:sldLayoutId id="2147485822" r:id="rId8"/>
    <p:sldLayoutId id="2147485823" r:id="rId9"/>
    <p:sldLayoutId id="2147485824" r:id="rId10"/>
    <p:sldLayoutId id="2147485825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anose="02020603050405020304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baseline="0">
                <a:solidFill>
                  <a:srgbClr val="000000"/>
                </a:solidFill>
                <a:effectLst/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0000"/>
                </a:solidFill>
                <a:latin typeface="Arial Black" panose="020B0A04020102020204" pitchFamily="34" charset="0"/>
              </a:defRPr>
            </a:lvl1pPr>
          </a:lstStyle>
          <a:p>
            <a:fld id="{A8A373C8-05B6-4CC0-B846-BAA248F9F3E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9224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5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6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9227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9228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  <p:sp>
          <p:nvSpPr>
            <p:cNvPr id="9229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666699"/>
                </a:solidFill>
              </a:endParaRPr>
            </a:p>
          </p:txBody>
        </p:sp>
        <p:sp>
          <p:nvSpPr>
            <p:cNvPr id="9230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b="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31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  <p:sp>
          <p:nvSpPr>
            <p:cNvPr id="9232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>
                <a:defRPr/>
              </a:pPr>
              <a:endParaRPr lang="en-US" altLang="en-US" sz="1800" b="0" smtClean="0">
                <a:solidFill>
                  <a:srgbClr val="9999CC"/>
                </a:solidFill>
              </a:endParaRPr>
            </a:p>
          </p:txBody>
        </p:sp>
      </p:grpSp>
      <p:sp>
        <p:nvSpPr>
          <p:cNvPr id="922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922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609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 baseline="0">
                <a:solidFill>
                  <a:srgbClr val="000000"/>
                </a:solidFill>
                <a:effectLst/>
                <a:latin typeface="Arial" charset="0"/>
                <a:cs typeface="Arial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33" r:id="rId1"/>
    <p:sldLayoutId id="2147485834" r:id="rId2"/>
    <p:sldLayoutId id="2147485835" r:id="rId3"/>
    <p:sldLayoutId id="2147485836" r:id="rId4"/>
    <p:sldLayoutId id="2147485837" r:id="rId5"/>
    <p:sldLayoutId id="2147485838" r:id="rId6"/>
    <p:sldLayoutId id="2147485839" r:id="rId7"/>
    <p:sldLayoutId id="2147485840" r:id="rId8"/>
    <p:sldLayoutId id="2147485841" r:id="rId9"/>
    <p:sldLayoutId id="2147485842" r:id="rId10"/>
    <p:sldLayoutId id="2147485843" r:id="rId11"/>
  </p:sldLayoutIdLst>
  <p:transition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alliance.com/" TargetMode="External"/><Relationship Id="rId2" Type="http://schemas.openxmlformats.org/officeDocument/2006/relationships/hyperlink" Target="http://www.naic.org/state_web_map.htm" TargetMode="External"/><Relationship Id="rId1" Type="http://schemas.openxmlformats.org/officeDocument/2006/relationships/slideLayout" Target="../slideLayouts/slideLayout80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4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alliance.com/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alliance.com/" TargetMode="External"/><Relationship Id="rId2" Type="http://schemas.openxmlformats.org/officeDocument/2006/relationships/slideLayout" Target="../slideLayouts/slideLayout95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alliance.com/" TargetMode="External"/><Relationship Id="rId2" Type="http://schemas.openxmlformats.org/officeDocument/2006/relationships/slideLayout" Target="../slideLayouts/slideLayout106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aalliance.com/" TargetMode="External"/><Relationship Id="rId1" Type="http://schemas.openxmlformats.org/officeDocument/2006/relationships/slideLayout" Target="../slideLayouts/slideLayout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1600200"/>
            <a:ext cx="7772400" cy="1462088"/>
          </a:xfrm>
        </p:spPr>
        <p:txBody>
          <a:bodyPr/>
          <a:lstStyle/>
          <a:p>
            <a:pPr algn="ctr" eaLnBrk="1" hangingPunct="1"/>
            <a:r>
              <a:rPr lang="en-US" altLang="en-US" sz="6000" b="1" dirty="0" smtClean="0">
                <a:hlinkClick r:id="rId2"/>
              </a:rPr>
              <a:t>Career Opportunity</a:t>
            </a:r>
            <a:r>
              <a:rPr lang="en-US" altLang="en-US" sz="6000" b="1" smtClean="0"/>
              <a:t/>
            </a:r>
            <a:br>
              <a:rPr lang="en-US" altLang="en-US" sz="6000" b="1" smtClean="0"/>
            </a:br>
            <a:r>
              <a:rPr lang="en-US" altLang="en-US" sz="1200" b="1" smtClean="0"/>
              <a:t>11/09/2018</a:t>
            </a:r>
            <a:endParaRPr lang="en-US" altLang="en-US" sz="1200" b="1" dirty="0" smtClean="0"/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733800"/>
            <a:ext cx="8001000" cy="1828800"/>
          </a:xfrm>
        </p:spPr>
        <p:txBody>
          <a:bodyPr/>
          <a:lstStyle/>
          <a:p>
            <a:pPr eaLnBrk="1" hangingPunct="1"/>
            <a:r>
              <a:rPr lang="en-US" altLang="en-US" smtClean="0"/>
              <a:t>Roberto H. Bruce</a:t>
            </a:r>
            <a:r>
              <a:rPr lang="en-US" altLang="en-US" sz="2800" smtClean="0"/>
              <a:t>, </a:t>
            </a:r>
            <a:r>
              <a:rPr lang="en-US" altLang="en-US" sz="2400" smtClean="0"/>
              <a:t>MS, CLU, ChFC, LUTCF</a:t>
            </a:r>
          </a:p>
          <a:p>
            <a:pPr eaLnBrk="1" hangingPunct="1"/>
            <a:r>
              <a:rPr lang="en-US" altLang="en-US" sz="2000" smtClean="0">
                <a:hlinkClick r:id="rId2"/>
              </a:rPr>
              <a:t>Cavaliers Insurance Marketing</a:t>
            </a:r>
            <a:endParaRPr lang="en-US" altLang="en-US" sz="2000" smtClean="0"/>
          </a:p>
        </p:txBody>
      </p:sp>
      <p:grpSp>
        <p:nvGrpSpPr>
          <p:cNvPr id="28676" name="Group 9"/>
          <p:cNvGrpSpPr>
            <a:grpSpLocks/>
          </p:cNvGrpSpPr>
          <p:nvPr/>
        </p:nvGrpSpPr>
        <p:grpSpPr bwMode="auto">
          <a:xfrm>
            <a:off x="533400" y="4876800"/>
            <a:ext cx="838200" cy="982663"/>
            <a:chOff x="288" y="2592"/>
            <a:chExt cx="720" cy="966"/>
          </a:xfrm>
        </p:grpSpPr>
        <p:sp>
          <p:nvSpPr>
            <p:cNvPr id="28677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folHlink"/>
                </a:buClr>
                <a:buSzPct val="5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5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5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28678" name="Picture 8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0" y="1524000"/>
            <a:ext cx="91440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CHOICE?</a:t>
            </a:r>
            <a:endParaRPr lang="en-US" sz="4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447800" y="2895600"/>
            <a:ext cx="6172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4800" b="0">
                <a:latin typeface="Times New Roman" panose="02020603050405020304" pitchFamily="18" charset="0"/>
                <a:cs typeface="Times New Roman" panose="02020603050405020304" pitchFamily="18" charset="0"/>
              </a:rPr>
              <a:t>EMPLOYEE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1981200" y="4419600"/>
            <a:ext cx="4648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4800" b="0">
                <a:latin typeface="Times New Roman" panose="02020603050405020304" pitchFamily="18" charset="0"/>
                <a:cs typeface="Times New Roman" panose="02020603050405020304" pitchFamily="18" charset="0"/>
              </a:rPr>
              <a:t>BUSINESS</a:t>
            </a:r>
          </a:p>
        </p:txBody>
      </p:sp>
      <p:grpSp>
        <p:nvGrpSpPr>
          <p:cNvPr id="37893" name="Group 11"/>
          <p:cNvGrpSpPr>
            <a:grpSpLocks/>
          </p:cNvGrpSpPr>
          <p:nvPr/>
        </p:nvGrpSpPr>
        <p:grpSpPr bwMode="auto">
          <a:xfrm>
            <a:off x="228600" y="5638800"/>
            <a:ext cx="838200" cy="982663"/>
            <a:chOff x="288" y="2592"/>
            <a:chExt cx="720" cy="966"/>
          </a:xfrm>
        </p:grpSpPr>
        <p:sp>
          <p:nvSpPr>
            <p:cNvPr id="37894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37895" name="Picture 13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3" grpId="0"/>
      <p:bldP spid="2049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990600" y="838200"/>
            <a:ext cx="7239000" cy="823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CLIENTS</a:t>
            </a:r>
            <a:r>
              <a:rPr lang="en-US" sz="480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1828800" y="2362200"/>
            <a:ext cx="541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1676400" y="3810000"/>
            <a:ext cx="6705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3600" b="0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en-US" altLang="en-US" sz="1800" b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4400" b="0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066800" y="5257800"/>
            <a:ext cx="7315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800" b="0" i="1">
                <a:latin typeface="Arial" panose="020B0604020202020204" pitchFamily="34" charset="0"/>
              </a:rPr>
              <a:t>P</a:t>
            </a:r>
            <a:r>
              <a:rPr lang="en-US" altLang="en-US" sz="3600" b="0" i="1">
                <a:latin typeface="Arial" panose="020B0604020202020204" pitchFamily="34" charset="0"/>
              </a:rPr>
              <a:t>RACTICALLY</a:t>
            </a:r>
            <a:r>
              <a:rPr lang="en-US" altLang="en-US" sz="3600" b="0">
                <a:latin typeface="Arial" panose="020B0604020202020204" pitchFamily="34" charset="0"/>
              </a:rPr>
              <a:t>, </a:t>
            </a:r>
            <a:r>
              <a:rPr lang="en-US" altLang="en-US" sz="4800" b="0">
                <a:latin typeface="Arial" panose="020B0604020202020204" pitchFamily="34" charset="0"/>
              </a:rPr>
              <a:t>E</a:t>
            </a:r>
            <a:r>
              <a:rPr lang="en-US" altLang="en-US" sz="3600" b="0">
                <a:latin typeface="Arial" panose="020B0604020202020204" pitchFamily="34" charset="0"/>
              </a:rPr>
              <a:t>VERYBODY!</a:t>
            </a:r>
          </a:p>
        </p:txBody>
      </p:sp>
      <p:grpSp>
        <p:nvGrpSpPr>
          <p:cNvPr id="38918" name="Group 12"/>
          <p:cNvGrpSpPr>
            <a:grpSpLocks/>
          </p:cNvGrpSpPr>
          <p:nvPr/>
        </p:nvGrpSpPr>
        <p:grpSpPr bwMode="auto">
          <a:xfrm>
            <a:off x="228600" y="5638800"/>
            <a:ext cx="838200" cy="982663"/>
            <a:chOff x="288" y="2592"/>
            <a:chExt cx="720" cy="966"/>
          </a:xfrm>
        </p:grpSpPr>
        <p:sp>
          <p:nvSpPr>
            <p:cNvPr id="38919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38920" name="Picture 14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3" grpId="0"/>
      <p:bldP spid="21514" grpId="0"/>
      <p:bldP spid="215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381000"/>
            <a:ext cx="7620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5400" dirty="0" smtClean="0"/>
              <a:t>CONVENTIONS</a:t>
            </a:r>
          </a:p>
        </p:txBody>
      </p:sp>
      <p:sp>
        <p:nvSpPr>
          <p:cNvPr id="60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63230" y="1524000"/>
            <a:ext cx="7086600" cy="5715000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/>
              <a:t>2012 – Lisbon, Portugal</a:t>
            </a:r>
          </a:p>
          <a:p>
            <a:pPr>
              <a:defRPr/>
            </a:pPr>
            <a:r>
              <a:rPr lang="en-US" altLang="en-US" sz="2800" dirty="0" smtClean="0"/>
              <a:t>2013 – Bermuda  </a:t>
            </a:r>
          </a:p>
          <a:p>
            <a:pPr>
              <a:defRPr/>
            </a:pPr>
            <a:r>
              <a:rPr lang="en-US" altLang="en-US" sz="2800" dirty="0" smtClean="0"/>
              <a:t>2014 – Rome, Italy</a:t>
            </a:r>
          </a:p>
          <a:p>
            <a:pPr>
              <a:defRPr/>
            </a:pPr>
            <a:r>
              <a:rPr lang="en-US" altLang="en-US" sz="2800" dirty="0" smtClean="0"/>
              <a:t>2015 – Costa Rica</a:t>
            </a:r>
          </a:p>
          <a:p>
            <a:pPr>
              <a:defRPr/>
            </a:pPr>
            <a:r>
              <a:rPr lang="en-US" altLang="en-US" sz="2800" dirty="0" smtClean="0"/>
              <a:t>2016 – Kahala, Oahu, Hawaii</a:t>
            </a:r>
          </a:p>
          <a:p>
            <a:pPr>
              <a:defRPr/>
            </a:pPr>
            <a:r>
              <a:rPr lang="en-US" altLang="en-US" sz="2800" dirty="0" smtClean="0"/>
              <a:t>2017 – Dublin, Ireland</a:t>
            </a:r>
          </a:p>
          <a:p>
            <a:pPr>
              <a:defRPr/>
            </a:pPr>
            <a:r>
              <a:rPr lang="en-US" altLang="en-US" sz="2800" dirty="0" smtClean="0"/>
              <a:t>2018 – Sydney, Australia</a:t>
            </a:r>
          </a:p>
          <a:p>
            <a:pPr>
              <a:defRPr/>
            </a:pPr>
            <a:r>
              <a:rPr lang="en-US" altLang="en-US" sz="2800" dirty="0" smtClean="0"/>
              <a:t>$67,500 annualized qualified premium April to year end.</a:t>
            </a:r>
          </a:p>
          <a:p>
            <a:pPr>
              <a:defRPr/>
            </a:pPr>
            <a:r>
              <a:rPr lang="en-US" altLang="en-US" sz="2800" dirty="0" smtClean="0"/>
              <a:t>Qualified agent and guest.</a:t>
            </a:r>
          </a:p>
        </p:txBody>
      </p:sp>
      <p:grpSp>
        <p:nvGrpSpPr>
          <p:cNvPr id="39940" name="Group 29"/>
          <p:cNvGrpSpPr>
            <a:grpSpLocks/>
          </p:cNvGrpSpPr>
          <p:nvPr/>
        </p:nvGrpSpPr>
        <p:grpSpPr bwMode="auto">
          <a:xfrm>
            <a:off x="228600" y="381000"/>
            <a:ext cx="914400" cy="1023938"/>
            <a:chOff x="288" y="2592"/>
            <a:chExt cx="720" cy="942"/>
          </a:xfrm>
        </p:grpSpPr>
        <p:sp>
          <p:nvSpPr>
            <p:cNvPr id="39941" name="Text Box 8"/>
            <p:cNvSpPr txBox="1">
              <a:spLocks noChangeArrowheads="1"/>
            </p:cNvSpPr>
            <p:nvPr/>
          </p:nvSpPr>
          <p:spPr bwMode="auto">
            <a:xfrm>
              <a:off x="293" y="3169"/>
              <a:ext cx="7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/>
                <a:t>Rights Reserved</a:t>
              </a:r>
              <a:endParaRPr lang="en-US" altLang="en-US" sz="2000" baseline="-25000"/>
            </a:p>
          </p:txBody>
        </p:sp>
        <p:pic>
          <p:nvPicPr>
            <p:cNvPr id="39942" name="Picture 31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04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5400" i="1" smtClean="0"/>
              <a:t>Your</a:t>
            </a:r>
            <a:r>
              <a:rPr lang="en-US" altLang="en-US" sz="5400" smtClean="0"/>
              <a:t> </a:t>
            </a:r>
            <a:r>
              <a:rPr lang="en-US" altLang="en-US" sz="6600" smtClean="0"/>
              <a:t>Capital</a:t>
            </a:r>
            <a:br>
              <a:rPr lang="en-US" altLang="en-US" sz="6600" smtClean="0"/>
            </a:br>
            <a:r>
              <a:rPr lang="en-US" altLang="en-US" sz="1200" smtClean="0"/>
              <a:t>(</a:t>
            </a:r>
            <a:r>
              <a:rPr lang="en-US" altLang="en-US" sz="1200" smtClean="0">
                <a:hlinkClick r:id="rId2"/>
              </a:rPr>
              <a:t>In California; Check for other States</a:t>
            </a:r>
            <a:r>
              <a:rPr lang="en-US" altLang="en-US" sz="1200" smtClean="0"/>
              <a:t>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3048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Pre-Licensing Education (52 </a:t>
            </a:r>
            <a:r>
              <a:rPr lang="en-US" altLang="en-US" sz="2800" dirty="0" err="1" smtClean="0"/>
              <a:t>Hrs</a:t>
            </a:r>
            <a:r>
              <a:rPr lang="en-US" altLang="en-US" sz="2800" dirty="0" smtClean="0"/>
              <a:t>)-   $78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Life &amp; Health License Exam</a:t>
            </a:r>
            <a:r>
              <a:rPr lang="en-US" altLang="en-US" sz="1000" dirty="0" smtClean="0"/>
              <a:t>     </a:t>
            </a:r>
            <a:r>
              <a:rPr lang="en-US" altLang="en-US" sz="2800" dirty="0" smtClean="0">
                <a:latin typeface="Tahoma" panose="020B0604030504040204" pitchFamily="34" charset="0"/>
              </a:rPr>
              <a:t>———</a:t>
            </a:r>
            <a:r>
              <a:rPr lang="en-US" altLang="en-US" sz="2800" dirty="0" smtClean="0"/>
              <a:t>    50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Life &amp; Health License (2 </a:t>
            </a:r>
            <a:r>
              <a:rPr lang="en-US" altLang="en-US" sz="2800" dirty="0" err="1" smtClean="0"/>
              <a:t>yrs</a:t>
            </a:r>
            <a:r>
              <a:rPr lang="en-US" altLang="en-US" sz="2800" dirty="0" smtClean="0"/>
              <a:t>)</a:t>
            </a:r>
            <a:r>
              <a:rPr lang="en-US" altLang="en-US" sz="2200" dirty="0" smtClean="0"/>
              <a:t>    </a:t>
            </a:r>
            <a:r>
              <a:rPr lang="en-US" altLang="en-US" sz="2800" dirty="0" smtClean="0">
                <a:latin typeface="Tahoma" panose="020B0604030504040204" pitchFamily="34" charset="0"/>
              </a:rPr>
              <a:t>——</a:t>
            </a:r>
            <a:r>
              <a:rPr lang="en-US" altLang="en-US" sz="2800" dirty="0" smtClean="0"/>
              <a:t>  170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Fingerprint </a:t>
            </a:r>
            <a:r>
              <a:rPr lang="en-US" altLang="en-US" sz="100" dirty="0" smtClean="0"/>
              <a:t> </a:t>
            </a:r>
            <a:r>
              <a:rPr lang="en-US" altLang="en-US" sz="2800" dirty="0" smtClean="0"/>
              <a:t> </a:t>
            </a:r>
            <a:r>
              <a:rPr lang="en-US" altLang="en-US" sz="2800" dirty="0" smtClean="0">
                <a:latin typeface="Tahoma" panose="020B0604030504040204" pitchFamily="34" charset="0"/>
              </a:rPr>
              <a:t>—————————————</a:t>
            </a:r>
            <a:r>
              <a:rPr lang="en-US" altLang="en-US" sz="2800" dirty="0" smtClean="0"/>
              <a:t>    69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 dirty="0" smtClean="0"/>
              <a:t>Business Cards   </a:t>
            </a:r>
            <a:r>
              <a:rPr lang="en-US" altLang="en-US" sz="2800" dirty="0" smtClean="0">
                <a:latin typeface="Tahoma" panose="020B0604030504040204" pitchFamily="34" charset="0"/>
              </a:rPr>
              <a:t>——————————</a:t>
            </a:r>
            <a:r>
              <a:rPr lang="en-US" altLang="en-US" sz="2800" dirty="0" smtClean="0"/>
              <a:t>    10</a:t>
            </a:r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3200400" y="5272088"/>
            <a:ext cx="2438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0" i="1">
                <a:latin typeface="Arial Black" pitchFamily="34" charset="0"/>
                <a:cs typeface="Arial" charset="0"/>
              </a:rPr>
              <a:t>Total</a:t>
            </a:r>
            <a:r>
              <a:rPr lang="en-US" sz="2800" b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13669" name="Line 5"/>
          <p:cNvSpPr>
            <a:spLocks noChangeShapeType="1"/>
          </p:cNvSpPr>
          <p:nvPr/>
        </p:nvSpPr>
        <p:spPr bwMode="auto">
          <a:xfrm>
            <a:off x="5257800" y="5638800"/>
            <a:ext cx="2057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7200900" y="5257800"/>
            <a:ext cx="1752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Char char="•"/>
              <a:defRPr sz="32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Times New Roman" panose="02020603050405020304" pitchFamily="18" charset="0"/>
              <a:buChar char="−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 New Roman" panose="02020603050405020304" pitchFamily="18" charset="0"/>
              <a:buChar char="–"/>
              <a:defRPr sz="2000">
                <a:solidFill>
                  <a:schemeClr val="tx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4000" b="0" dirty="0"/>
              <a:t>$</a:t>
            </a:r>
            <a:r>
              <a:rPr lang="en-US" altLang="en-US" sz="4400" b="0" i="1" dirty="0" smtClean="0"/>
              <a:t>377</a:t>
            </a:r>
            <a:endParaRPr lang="en-US" altLang="en-US" sz="4400" b="0" i="1" dirty="0"/>
          </a:p>
        </p:txBody>
      </p:sp>
      <p:sp>
        <p:nvSpPr>
          <p:cNvPr id="113671" name="Line 7"/>
          <p:cNvSpPr>
            <a:spLocks noChangeShapeType="1"/>
          </p:cNvSpPr>
          <p:nvPr/>
        </p:nvSpPr>
        <p:spPr bwMode="auto">
          <a:xfrm>
            <a:off x="7010400" y="4953000"/>
            <a:ext cx="2133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40968" name="Group 15"/>
          <p:cNvGrpSpPr>
            <a:grpSpLocks/>
          </p:cNvGrpSpPr>
          <p:nvPr/>
        </p:nvGrpSpPr>
        <p:grpSpPr bwMode="auto">
          <a:xfrm>
            <a:off x="152400" y="5638800"/>
            <a:ext cx="838200" cy="982663"/>
            <a:chOff x="288" y="2592"/>
            <a:chExt cx="720" cy="966"/>
          </a:xfrm>
        </p:grpSpPr>
        <p:sp>
          <p:nvSpPr>
            <p:cNvPr id="40969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Char char="•"/>
                <a:defRPr sz="32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folHlink"/>
                </a:buClr>
                <a:buChar char="•"/>
                <a:defRPr sz="28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Font typeface="Times New Roman" panose="02020603050405020304" pitchFamily="18" charset="0"/>
                <a:buChar char="−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Times New Roman" panose="02020603050405020304" pitchFamily="18" charset="0"/>
                <a:buChar char="–"/>
                <a:defRPr sz="2000">
                  <a:solidFill>
                    <a:schemeClr val="tx1"/>
                  </a:solidFill>
                  <a:latin typeface="Arial Black" panose="020B0A040201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40970" name="Picture 17" descr="Alliance Logo (without 1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3 TYPES OF PEOPLE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057400"/>
            <a:ext cx="8229600" cy="4525963"/>
          </a:xfrm>
        </p:spPr>
        <p:txBody>
          <a:bodyPr/>
          <a:lstStyle/>
          <a:p>
            <a:pPr marL="990600" lvl="1" indent="-533400" eaLnBrk="1" hangingPunct="1">
              <a:buClr>
                <a:schemeClr val="hlink"/>
              </a:buClr>
              <a:buFontTx/>
              <a:buAutoNum type="arabicPeriod"/>
              <a:defRPr/>
            </a:pPr>
            <a:r>
              <a:rPr lang="en-US" sz="4400" smtClean="0"/>
              <a:t>DON’T</a:t>
            </a:r>
            <a:r>
              <a:rPr lang="en-US" smtClean="0"/>
              <a:t>		</a:t>
            </a:r>
            <a:r>
              <a:rPr lang="en-US" sz="3200" smtClean="0"/>
              <a:t>KNOW WHAT HAPPENS</a:t>
            </a:r>
          </a:p>
          <a:p>
            <a:pPr marL="990600" lvl="1" indent="-533400" eaLnBrk="1" hangingPunct="1">
              <a:buClr>
                <a:schemeClr val="hlink"/>
              </a:buClr>
              <a:buFontTx/>
              <a:buNone/>
              <a:defRPr/>
            </a:pPr>
            <a:endParaRPr lang="en-US" smtClean="0"/>
          </a:p>
          <a:p>
            <a:pPr marL="990600" lvl="1" indent="-533400" eaLnBrk="1" hangingPunct="1">
              <a:buClr>
                <a:schemeClr val="hlink"/>
              </a:buClr>
              <a:buFontTx/>
              <a:buAutoNum type="arabicPeriod" startAt="2"/>
              <a:defRPr/>
            </a:pPr>
            <a:r>
              <a:rPr lang="en-US" sz="4400" smtClean="0"/>
              <a:t>WATCH</a:t>
            </a:r>
            <a:r>
              <a:rPr lang="en-US" smtClean="0"/>
              <a:t>	</a:t>
            </a:r>
            <a:r>
              <a:rPr lang="en-US" sz="3200" smtClean="0"/>
              <a:t>THINGS HAPPEN</a:t>
            </a:r>
          </a:p>
          <a:p>
            <a:pPr marL="990600" lvl="1" indent="-533400" eaLnBrk="1" hangingPunct="1">
              <a:buClr>
                <a:schemeClr val="hlink"/>
              </a:buClr>
              <a:buFontTx/>
              <a:buNone/>
              <a:defRPr/>
            </a:pPr>
            <a:endParaRPr lang="en-US" smtClean="0"/>
          </a:p>
          <a:p>
            <a:pPr marL="990600" lvl="1" indent="-533400" eaLnBrk="1" hangingPunct="1">
              <a:buClr>
                <a:schemeClr val="hlink"/>
              </a:buClr>
              <a:buFontTx/>
              <a:buAutoNum type="arabicPeriod" startAt="3"/>
              <a:defRPr/>
            </a:pPr>
            <a:r>
              <a:rPr lang="en-US" sz="4400" smtClean="0"/>
              <a:t>MAKE</a:t>
            </a:r>
            <a:r>
              <a:rPr lang="en-US" smtClean="0"/>
              <a:t>		</a:t>
            </a:r>
            <a:r>
              <a:rPr lang="en-US" sz="3200" smtClean="0"/>
              <a:t>THINGS HAPPEN</a:t>
            </a:r>
          </a:p>
        </p:txBody>
      </p:sp>
      <p:grpSp>
        <p:nvGrpSpPr>
          <p:cNvPr id="41988" name="Group 10"/>
          <p:cNvGrpSpPr>
            <a:grpSpLocks/>
          </p:cNvGrpSpPr>
          <p:nvPr/>
        </p:nvGrpSpPr>
        <p:grpSpPr bwMode="auto">
          <a:xfrm>
            <a:off x="228600" y="5715000"/>
            <a:ext cx="838200" cy="982663"/>
            <a:chOff x="288" y="2592"/>
            <a:chExt cx="720" cy="966"/>
          </a:xfrm>
        </p:grpSpPr>
        <p:sp>
          <p:nvSpPr>
            <p:cNvPr id="41989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41990" name="Picture 12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A BROKER’S CREED</a:t>
            </a:r>
            <a:br>
              <a:rPr lang="en-US" sz="4000" smtClean="0"/>
            </a:br>
            <a:r>
              <a:rPr lang="en-US" sz="2800" smtClean="0">
                <a:hlinkClick r:id="rId2"/>
              </a:rPr>
              <a:t>Cavaliers Insurance Marketing</a:t>
            </a:r>
            <a:endParaRPr lang="en-US" sz="2800" smtClean="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286000" y="1600200"/>
            <a:ext cx="4760913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I hereby swear to abide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with the philosophy based on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 the 3H of Conduct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– Honesty, Hardwork, and Help –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in my pursuit of a progressive,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successful professional career 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in financial services.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400" b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0">
                <a:latin typeface="Arial" panose="020B0604020202020204" pitchFamily="34" charset="0"/>
              </a:rPr>
              <a:t>So Help Me God.</a:t>
            </a:r>
          </a:p>
        </p:txBody>
      </p:sp>
      <p:grpSp>
        <p:nvGrpSpPr>
          <p:cNvPr id="43012" name="Group 10"/>
          <p:cNvGrpSpPr>
            <a:grpSpLocks/>
          </p:cNvGrpSpPr>
          <p:nvPr/>
        </p:nvGrpSpPr>
        <p:grpSpPr bwMode="auto">
          <a:xfrm>
            <a:off x="152400" y="5562600"/>
            <a:ext cx="838200" cy="982663"/>
            <a:chOff x="288" y="2592"/>
            <a:chExt cx="720" cy="966"/>
          </a:xfrm>
        </p:grpSpPr>
        <p:sp>
          <p:nvSpPr>
            <p:cNvPr id="43013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Char char="•"/>
                <a:defRPr sz="28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60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2"/>
                </a:buClr>
                <a:buChar char="•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43014" name="Picture 12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E6D19E"/>
                </a:solidFill>
              </a:rPr>
              <a:t>Mission</a:t>
            </a:r>
            <a:br>
              <a:rPr lang="en-US" sz="4000" b="1" smtClean="0">
                <a:solidFill>
                  <a:srgbClr val="E6D19E"/>
                </a:solidFill>
              </a:rPr>
            </a:br>
            <a:r>
              <a:rPr lang="en-US" sz="2800" b="1" smtClean="0">
                <a:solidFill>
                  <a:srgbClr val="E6D19E"/>
                </a:solidFill>
                <a:hlinkClick r:id="rId2"/>
              </a:rPr>
              <a:t>Cavaliers Insurance Marketing</a:t>
            </a:r>
            <a:endParaRPr lang="en-US" sz="2800" b="1" smtClean="0">
              <a:solidFill>
                <a:srgbClr val="E6D19E"/>
              </a:solidFill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295400" y="1981200"/>
            <a:ext cx="6629400" cy="2586038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>
                <a:latin typeface="Bradley Hand ITC" panose="03070402050302030203" pitchFamily="66" charset="0"/>
              </a:rPr>
              <a:t>To provide our members with sales and management skills for the pursuit of a progressive, successful professional career in financial services.</a:t>
            </a:r>
          </a:p>
        </p:txBody>
      </p:sp>
      <p:sp>
        <p:nvSpPr>
          <p:cNvPr id="29700" name="Text Box 7"/>
          <p:cNvSpPr txBox="1">
            <a:spLocks noChangeArrowheads="1"/>
          </p:cNvSpPr>
          <p:nvPr/>
        </p:nvSpPr>
        <p:spPr bwMode="auto">
          <a:xfrm>
            <a:off x="1600200" y="3657600"/>
            <a:ext cx="5715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b="0">
              <a:latin typeface="Arial" panose="020B0604020202020204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371600" y="5029200"/>
            <a:ext cx="6400800" cy="69850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accent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 b="0">
                <a:latin typeface="Arial" panose="020B0604020202020204" pitchFamily="34" charset="0"/>
              </a:rPr>
              <a:t>We believe that the key to long range agency success is in the professional development of our members.</a:t>
            </a:r>
          </a:p>
        </p:txBody>
      </p:sp>
      <p:grpSp>
        <p:nvGrpSpPr>
          <p:cNvPr id="29702" name="Group 15"/>
          <p:cNvGrpSpPr>
            <a:grpSpLocks/>
          </p:cNvGrpSpPr>
          <p:nvPr/>
        </p:nvGrpSpPr>
        <p:grpSpPr bwMode="auto">
          <a:xfrm>
            <a:off x="228600" y="5715000"/>
            <a:ext cx="838200" cy="982663"/>
            <a:chOff x="288" y="2592"/>
            <a:chExt cx="720" cy="966"/>
          </a:xfrm>
        </p:grpSpPr>
        <p:sp>
          <p:nvSpPr>
            <p:cNvPr id="29703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/>
                <a:t>Rights Reserved</a:t>
              </a:r>
            </a:p>
          </p:txBody>
        </p:sp>
        <p:pic>
          <p:nvPicPr>
            <p:cNvPr id="29704" name="Picture 17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 animBg="1"/>
      <p:bldP spid="20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3" name="Rectangle 105"/>
          <p:cNvSpPr>
            <a:spLocks noChangeArrowheads="1"/>
          </p:cNvSpPr>
          <p:nvPr/>
        </p:nvSpPr>
        <p:spPr bwMode="auto">
          <a:xfrm>
            <a:off x="0" y="1600200"/>
            <a:ext cx="9144000" cy="52578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2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Cycle of Success</a:t>
            </a:r>
          </a:p>
        </p:txBody>
      </p:sp>
      <p:grpSp>
        <p:nvGrpSpPr>
          <p:cNvPr id="2" name="Group 106"/>
          <p:cNvGrpSpPr>
            <a:grpSpLocks/>
          </p:cNvGrpSpPr>
          <p:nvPr/>
        </p:nvGrpSpPr>
        <p:grpSpPr bwMode="auto">
          <a:xfrm>
            <a:off x="1371600" y="1295400"/>
            <a:ext cx="6400800" cy="5257800"/>
            <a:chOff x="864" y="816"/>
            <a:chExt cx="4032" cy="3312"/>
          </a:xfrm>
        </p:grpSpPr>
        <p:sp>
          <p:nvSpPr>
            <p:cNvPr id="7263" name="Line 95"/>
            <p:cNvSpPr>
              <a:spLocks noChangeShapeType="1"/>
            </p:cNvSpPr>
            <p:nvPr/>
          </p:nvSpPr>
          <p:spPr bwMode="auto">
            <a:xfrm flipH="1">
              <a:off x="1920" y="2112"/>
              <a:ext cx="384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arrow" w="lg" len="med"/>
              <a:tailEnd type="arrow" w="lg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0729" name="Text Box 97"/>
            <p:cNvSpPr txBox="1">
              <a:spLocks noChangeArrowheads="1"/>
            </p:cNvSpPr>
            <p:nvPr/>
          </p:nvSpPr>
          <p:spPr bwMode="auto">
            <a:xfrm>
              <a:off x="1152" y="2064"/>
              <a:ext cx="9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RECRUIT</a:t>
              </a:r>
            </a:p>
          </p:txBody>
        </p:sp>
        <p:sp>
          <p:nvSpPr>
            <p:cNvPr id="30730" name="Oval 98"/>
            <p:cNvSpPr>
              <a:spLocks noChangeArrowheads="1"/>
            </p:cNvSpPr>
            <p:nvPr/>
          </p:nvSpPr>
          <p:spPr bwMode="auto">
            <a:xfrm>
              <a:off x="864" y="2688"/>
              <a:ext cx="1440" cy="1440"/>
            </a:xfrm>
            <a:prstGeom prst="ellipse">
              <a:avLst/>
            </a:prstGeom>
            <a:noFill/>
            <a:ln w="57150" cmpd="thickThin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Marketing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Structure</a:t>
              </a:r>
            </a:p>
          </p:txBody>
        </p:sp>
        <p:sp>
          <p:nvSpPr>
            <p:cNvPr id="30731" name="Oval 99"/>
            <p:cNvSpPr>
              <a:spLocks noChangeArrowheads="1"/>
            </p:cNvSpPr>
            <p:nvPr/>
          </p:nvSpPr>
          <p:spPr bwMode="auto">
            <a:xfrm>
              <a:off x="3456" y="2688"/>
              <a:ext cx="1440" cy="1440"/>
            </a:xfrm>
            <a:prstGeom prst="ellipse">
              <a:avLst/>
            </a:prstGeom>
            <a:noFill/>
            <a:ln w="57150" cmpd="thickThin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Professional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Development</a:t>
              </a:r>
            </a:p>
          </p:txBody>
        </p:sp>
        <p:sp>
          <p:nvSpPr>
            <p:cNvPr id="30732" name="Oval 100"/>
            <p:cNvSpPr>
              <a:spLocks noChangeArrowheads="1"/>
            </p:cNvSpPr>
            <p:nvPr/>
          </p:nvSpPr>
          <p:spPr bwMode="auto">
            <a:xfrm>
              <a:off x="2160" y="816"/>
              <a:ext cx="1440" cy="1440"/>
            </a:xfrm>
            <a:prstGeom prst="ellipse">
              <a:avLst/>
            </a:prstGeom>
            <a:noFill/>
            <a:ln w="57150" cmpd="thickThin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Financial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 b="0"/>
                <a:t>Independence</a:t>
              </a:r>
            </a:p>
          </p:txBody>
        </p:sp>
        <p:sp>
          <p:nvSpPr>
            <p:cNvPr id="7269" name="Line 101"/>
            <p:cNvSpPr>
              <a:spLocks noChangeShapeType="1"/>
            </p:cNvSpPr>
            <p:nvPr/>
          </p:nvSpPr>
          <p:spPr bwMode="auto">
            <a:xfrm flipH="1">
              <a:off x="2352" y="3408"/>
              <a:ext cx="1056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arrow" w="lg" len="med"/>
              <a:tailEnd type="arrow" w="lg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7270" name="Line 102"/>
            <p:cNvSpPr>
              <a:spLocks noChangeShapeType="1"/>
            </p:cNvSpPr>
            <p:nvPr/>
          </p:nvSpPr>
          <p:spPr bwMode="auto">
            <a:xfrm>
              <a:off x="3456" y="2112"/>
              <a:ext cx="384" cy="57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arrow" w="lg" len="med"/>
              <a:tailEnd type="arrow" w="lg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30735" name="Text Box 103"/>
            <p:cNvSpPr txBox="1">
              <a:spLocks noChangeArrowheads="1"/>
            </p:cNvSpPr>
            <p:nvPr/>
          </p:nvSpPr>
          <p:spPr bwMode="auto">
            <a:xfrm>
              <a:off x="2544" y="3600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TRAIN</a:t>
              </a:r>
            </a:p>
          </p:txBody>
        </p:sp>
        <p:sp>
          <p:nvSpPr>
            <p:cNvPr id="30736" name="Text Box 104"/>
            <p:cNvSpPr txBox="1">
              <a:spLocks noChangeArrowheads="1"/>
            </p:cNvSpPr>
            <p:nvPr/>
          </p:nvSpPr>
          <p:spPr bwMode="auto">
            <a:xfrm>
              <a:off x="3888" y="2064"/>
              <a:ext cx="6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400"/>
                <a:t>SELL</a:t>
              </a:r>
            </a:p>
          </p:txBody>
        </p:sp>
      </p:grpSp>
      <p:grpSp>
        <p:nvGrpSpPr>
          <p:cNvPr id="30725" name="Group 20"/>
          <p:cNvGrpSpPr>
            <a:grpSpLocks/>
          </p:cNvGrpSpPr>
          <p:nvPr/>
        </p:nvGrpSpPr>
        <p:grpSpPr bwMode="auto">
          <a:xfrm>
            <a:off x="228600" y="5638800"/>
            <a:ext cx="838200" cy="982663"/>
            <a:chOff x="288" y="2592"/>
            <a:chExt cx="720" cy="966"/>
          </a:xfrm>
        </p:grpSpPr>
        <p:sp>
          <p:nvSpPr>
            <p:cNvPr id="30726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0727" name="Picture 22" descr="Alliance Logo (without 1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3716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Company vs. Products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3657600" y="1752600"/>
            <a:ext cx="914400" cy="1828800"/>
            <a:chOff x="2304" y="1008"/>
            <a:chExt cx="576" cy="1152"/>
          </a:xfrm>
        </p:grpSpPr>
        <p:sp>
          <p:nvSpPr>
            <p:cNvPr id="31765" name="Rectangle 21"/>
            <p:cNvSpPr>
              <a:spLocks noChangeArrowheads="1"/>
            </p:cNvSpPr>
            <p:nvPr/>
          </p:nvSpPr>
          <p:spPr bwMode="auto">
            <a:xfrm>
              <a:off x="2304" y="1008"/>
              <a:ext cx="576" cy="576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7676AC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1C</a:t>
              </a:r>
            </a:p>
          </p:txBody>
        </p:sp>
        <p:sp>
          <p:nvSpPr>
            <p:cNvPr id="31766" name="Rectangle 22"/>
            <p:cNvSpPr>
              <a:spLocks noChangeArrowheads="1"/>
            </p:cNvSpPr>
            <p:nvPr/>
          </p:nvSpPr>
          <p:spPr bwMode="auto">
            <a:xfrm>
              <a:off x="2304" y="1584"/>
              <a:ext cx="576" cy="576"/>
            </a:xfrm>
            <a:prstGeom prst="rect">
              <a:avLst/>
            </a:prstGeom>
            <a:gradFill rotWithShape="1">
              <a:gsLst>
                <a:gs pos="0">
                  <a:srgbClr val="7676AC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MP</a:t>
              </a: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143000" y="1752600"/>
            <a:ext cx="914400" cy="1828800"/>
            <a:chOff x="576" y="1008"/>
            <a:chExt cx="576" cy="1152"/>
          </a:xfrm>
        </p:grpSpPr>
        <p:sp>
          <p:nvSpPr>
            <p:cNvPr id="31763" name="Rectangle 27"/>
            <p:cNvSpPr>
              <a:spLocks noChangeArrowheads="1"/>
            </p:cNvSpPr>
            <p:nvPr/>
          </p:nvSpPr>
          <p:spPr bwMode="auto">
            <a:xfrm>
              <a:off x="576" y="1008"/>
              <a:ext cx="576" cy="576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7676AC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1C</a:t>
              </a:r>
            </a:p>
          </p:txBody>
        </p:sp>
        <p:sp>
          <p:nvSpPr>
            <p:cNvPr id="31764" name="Rectangle 28"/>
            <p:cNvSpPr>
              <a:spLocks noChangeArrowheads="1"/>
            </p:cNvSpPr>
            <p:nvPr/>
          </p:nvSpPr>
          <p:spPr bwMode="auto">
            <a:xfrm>
              <a:off x="576" y="1584"/>
              <a:ext cx="576" cy="576"/>
            </a:xfrm>
            <a:prstGeom prst="rect">
              <a:avLst/>
            </a:prstGeom>
            <a:gradFill rotWithShape="1">
              <a:gsLst>
                <a:gs pos="0">
                  <a:srgbClr val="7676AC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1P</a:t>
              </a:r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1143000" y="4495800"/>
            <a:ext cx="914400" cy="1828800"/>
            <a:chOff x="576" y="2736"/>
            <a:chExt cx="576" cy="1152"/>
          </a:xfrm>
        </p:grpSpPr>
        <p:sp>
          <p:nvSpPr>
            <p:cNvPr id="31761" name="Rectangle 29"/>
            <p:cNvSpPr>
              <a:spLocks noChangeArrowheads="1"/>
            </p:cNvSpPr>
            <p:nvPr/>
          </p:nvSpPr>
          <p:spPr bwMode="auto">
            <a:xfrm>
              <a:off x="576" y="2736"/>
              <a:ext cx="576" cy="576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7676AC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MC</a:t>
              </a:r>
            </a:p>
          </p:txBody>
        </p:sp>
        <p:sp>
          <p:nvSpPr>
            <p:cNvPr id="31762" name="Rectangle 30"/>
            <p:cNvSpPr>
              <a:spLocks noChangeArrowheads="1"/>
            </p:cNvSpPr>
            <p:nvPr/>
          </p:nvSpPr>
          <p:spPr bwMode="auto">
            <a:xfrm>
              <a:off x="576" y="3312"/>
              <a:ext cx="576" cy="576"/>
            </a:xfrm>
            <a:prstGeom prst="rect">
              <a:avLst/>
            </a:prstGeom>
            <a:gradFill rotWithShape="1">
              <a:gsLst>
                <a:gs pos="0">
                  <a:srgbClr val="7676AC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1P</a:t>
              </a:r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3657600" y="4495800"/>
            <a:ext cx="914400" cy="1828800"/>
            <a:chOff x="2304" y="2736"/>
            <a:chExt cx="576" cy="1152"/>
          </a:xfrm>
        </p:grpSpPr>
        <p:sp>
          <p:nvSpPr>
            <p:cNvPr id="31759" name="Rectangle 31"/>
            <p:cNvSpPr>
              <a:spLocks noChangeArrowheads="1"/>
            </p:cNvSpPr>
            <p:nvPr/>
          </p:nvSpPr>
          <p:spPr bwMode="auto">
            <a:xfrm>
              <a:off x="2304" y="2736"/>
              <a:ext cx="576" cy="576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7676AC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MC</a:t>
              </a:r>
            </a:p>
          </p:txBody>
        </p:sp>
        <p:sp>
          <p:nvSpPr>
            <p:cNvPr id="31760" name="Rectangle 32"/>
            <p:cNvSpPr>
              <a:spLocks noChangeArrowheads="1"/>
            </p:cNvSpPr>
            <p:nvPr/>
          </p:nvSpPr>
          <p:spPr bwMode="auto">
            <a:xfrm>
              <a:off x="2304" y="3312"/>
              <a:ext cx="576" cy="576"/>
            </a:xfrm>
            <a:prstGeom prst="rect">
              <a:avLst/>
            </a:prstGeom>
            <a:gradFill rotWithShape="1">
              <a:gsLst>
                <a:gs pos="0">
                  <a:srgbClr val="7676AC"/>
                </a:gs>
                <a:gs pos="100000">
                  <a:schemeClr val="accent1"/>
                </a:gs>
              </a:gsLst>
              <a:lin ang="5400000" scaled="1"/>
            </a:gra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0"/>
                <a:t>MP</a:t>
              </a:r>
            </a:p>
          </p:txBody>
        </p:sp>
      </p:grpSp>
      <p:sp>
        <p:nvSpPr>
          <p:cNvPr id="31751" name="Text Box 33"/>
          <p:cNvSpPr txBox="1">
            <a:spLocks noChangeArrowheads="1"/>
          </p:cNvSpPr>
          <p:nvPr/>
        </p:nvSpPr>
        <p:spPr bwMode="auto">
          <a:xfrm>
            <a:off x="2743200" y="35814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b="0"/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4572000" y="5105400"/>
            <a:ext cx="2819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4400"/>
              <a:t>BROKER</a:t>
            </a:r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7239000" y="4419600"/>
            <a:ext cx="1752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0"/>
              <a:t>900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7543800" y="5257800"/>
            <a:ext cx="1143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0"/>
              <a:t>899</a:t>
            </a:r>
          </a:p>
        </p:txBody>
      </p: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7467600" y="6096000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b="0"/>
              <a:t>898</a:t>
            </a:r>
          </a:p>
        </p:txBody>
      </p:sp>
      <p:grpSp>
        <p:nvGrpSpPr>
          <p:cNvPr id="31756" name="Group 30"/>
          <p:cNvGrpSpPr>
            <a:grpSpLocks/>
          </p:cNvGrpSpPr>
          <p:nvPr/>
        </p:nvGrpSpPr>
        <p:grpSpPr bwMode="auto">
          <a:xfrm>
            <a:off x="152400" y="5638800"/>
            <a:ext cx="838200" cy="982663"/>
            <a:chOff x="288" y="2592"/>
            <a:chExt cx="720" cy="966"/>
          </a:xfrm>
        </p:grpSpPr>
        <p:sp>
          <p:nvSpPr>
            <p:cNvPr id="31757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1758" name="Picture 32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4" grpId="0"/>
      <p:bldP spid="5155" grpId="0"/>
      <p:bldP spid="5156" grpId="0"/>
      <p:bldP spid="5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381000"/>
            <a:ext cx="7620000" cy="1143000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Agency Building Opportunity</a:t>
            </a:r>
          </a:p>
        </p:txBody>
      </p:sp>
      <p:sp>
        <p:nvSpPr>
          <p:cNvPr id="60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772400" cy="3276600"/>
          </a:xfrm>
        </p:spPr>
        <p:txBody>
          <a:bodyPr/>
          <a:lstStyle/>
          <a:p>
            <a:pPr eaLnBrk="1" hangingPunct="1"/>
            <a:r>
              <a:rPr lang="en-US" altLang="en-US" sz="3600" smtClean="0"/>
              <a:t>Strong Companies</a:t>
            </a:r>
          </a:p>
          <a:p>
            <a:pPr eaLnBrk="1" hangingPunct="1"/>
            <a:r>
              <a:rPr lang="en-US" altLang="en-US" sz="3600" smtClean="0"/>
              <a:t>Unique Products</a:t>
            </a:r>
          </a:p>
          <a:p>
            <a:pPr eaLnBrk="1" hangingPunct="1"/>
            <a:r>
              <a:rPr lang="en-US" altLang="en-US" sz="3600" smtClean="0"/>
              <a:t>Ground Floor Opportunity</a:t>
            </a:r>
          </a:p>
          <a:p>
            <a:pPr eaLnBrk="1" hangingPunct="1"/>
            <a:r>
              <a:rPr lang="en-US" altLang="en-US" sz="3600" smtClean="0"/>
              <a:t>Competitive Agency Compensation</a:t>
            </a:r>
          </a:p>
          <a:p>
            <a:pPr eaLnBrk="1" hangingPunct="1"/>
            <a:r>
              <a:rPr lang="en-US" altLang="en-US" sz="3600" smtClean="0"/>
              <a:t>Vesting rights</a:t>
            </a:r>
          </a:p>
        </p:txBody>
      </p:sp>
      <p:grpSp>
        <p:nvGrpSpPr>
          <p:cNvPr id="32772" name="Group 29"/>
          <p:cNvGrpSpPr>
            <a:grpSpLocks/>
          </p:cNvGrpSpPr>
          <p:nvPr/>
        </p:nvGrpSpPr>
        <p:grpSpPr bwMode="auto">
          <a:xfrm>
            <a:off x="228600" y="381000"/>
            <a:ext cx="914400" cy="1023938"/>
            <a:chOff x="288" y="2592"/>
            <a:chExt cx="720" cy="942"/>
          </a:xfrm>
        </p:grpSpPr>
        <p:sp>
          <p:nvSpPr>
            <p:cNvPr id="32773" name="Text Box 8"/>
            <p:cNvSpPr txBox="1">
              <a:spLocks noChangeArrowheads="1"/>
            </p:cNvSpPr>
            <p:nvPr/>
          </p:nvSpPr>
          <p:spPr bwMode="auto">
            <a:xfrm>
              <a:off x="293" y="3169"/>
              <a:ext cx="7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Rights Reserved</a:t>
              </a:r>
              <a:endParaRPr lang="en-US" altLang="en-US" sz="2000" baseline="-25000">
                <a:latin typeface="Tahoma" panose="020B0604030504040204" pitchFamily="34" charset="0"/>
              </a:endParaRPr>
            </a:p>
          </p:txBody>
        </p:sp>
        <p:pic>
          <p:nvPicPr>
            <p:cNvPr id="32774" name="Picture 31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381000"/>
            <a:ext cx="7620000" cy="1143000"/>
          </a:xfrm>
        </p:spPr>
        <p:txBody>
          <a:bodyPr/>
          <a:lstStyle/>
          <a:p>
            <a:pPr algn="ctr" eaLnBrk="1" hangingPunct="1"/>
            <a:r>
              <a:rPr lang="en-US" altLang="en-US" sz="4000" smtClean="0"/>
              <a:t>Product/Plan Portfolio</a:t>
            </a:r>
          </a:p>
        </p:txBody>
      </p:sp>
      <p:sp>
        <p:nvSpPr>
          <p:cNvPr id="604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404938"/>
            <a:ext cx="7772400" cy="4995862"/>
          </a:xfrm>
        </p:spPr>
        <p:txBody>
          <a:bodyPr/>
          <a:lstStyle/>
          <a:p>
            <a:r>
              <a:rPr lang="en-US" altLang="en-US" sz="1800" dirty="0" smtClean="0"/>
              <a:t>PENSION PLANS – Administration; Funding; Distribution/Rollover. </a:t>
            </a:r>
          </a:p>
          <a:p>
            <a:r>
              <a:rPr lang="en-US" altLang="en-US" sz="1800" dirty="0" smtClean="0"/>
              <a:t>DISABILITY INCOME (DI) – Individual DI; Simplified DI; Graded DI; Business Overhead Expense. </a:t>
            </a:r>
          </a:p>
          <a:p>
            <a:r>
              <a:rPr lang="en-US" altLang="en-US" sz="1800" dirty="0" smtClean="0"/>
              <a:t>CRITICAL ILLNESS (CI) – Fully Underwritten CI; Simplified CI. </a:t>
            </a:r>
          </a:p>
          <a:p>
            <a:r>
              <a:rPr lang="en-US" altLang="en-US" sz="1800" dirty="0" smtClean="0"/>
              <a:t>WHOLE LIFE (WL) – Participating (Par) WL (Non-Med 250k, Med); Simplified Non-Par WL (Level, Graded, Modified); Single Premium Par WL. </a:t>
            </a:r>
          </a:p>
          <a:p>
            <a:r>
              <a:rPr lang="en-US" altLang="en-US" sz="1800" dirty="0" smtClean="0"/>
              <a:t>UNIVERSAL LIFE (UL) – Lifetime Guaranteed UL; Cash Accumulation UL (Indexed UL, Traditional UL) – Non-Med 250k, Med; Low Premium UL. </a:t>
            </a:r>
          </a:p>
          <a:p>
            <a:r>
              <a:rPr lang="en-US" altLang="en-US" sz="1800" dirty="0" smtClean="0"/>
              <a:t>TERM LIFE – Guaranteed Premium Term (Non-Med 350k/250k, Med) w/ or w/o Return of Premium (ROP); Annual Renewable Term (ART) – PS1 (Group Term Life), PS58 (Split Dollar) Tables. </a:t>
            </a:r>
          </a:p>
          <a:p>
            <a:r>
              <a:rPr lang="en-US" altLang="en-US" sz="1800" dirty="0" smtClean="0"/>
              <a:t>ACCIDENTAL LIFE.  </a:t>
            </a:r>
          </a:p>
          <a:p>
            <a:r>
              <a:rPr lang="en-US" altLang="en-US" sz="1800" dirty="0" smtClean="0"/>
              <a:t>ANNUITIES – Fixed, Indexed.</a:t>
            </a:r>
          </a:p>
        </p:txBody>
      </p:sp>
      <p:grpSp>
        <p:nvGrpSpPr>
          <p:cNvPr id="33796" name="Group 29"/>
          <p:cNvGrpSpPr>
            <a:grpSpLocks/>
          </p:cNvGrpSpPr>
          <p:nvPr/>
        </p:nvGrpSpPr>
        <p:grpSpPr bwMode="auto">
          <a:xfrm>
            <a:off x="228600" y="381000"/>
            <a:ext cx="914400" cy="1023938"/>
            <a:chOff x="288" y="2592"/>
            <a:chExt cx="720" cy="942"/>
          </a:xfrm>
        </p:grpSpPr>
        <p:sp>
          <p:nvSpPr>
            <p:cNvPr id="33797" name="Text Box 8"/>
            <p:cNvSpPr txBox="1">
              <a:spLocks noChangeArrowheads="1"/>
            </p:cNvSpPr>
            <p:nvPr/>
          </p:nvSpPr>
          <p:spPr bwMode="auto">
            <a:xfrm>
              <a:off x="293" y="3169"/>
              <a:ext cx="71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latin typeface="Tahoma" panose="020B0604030504040204" pitchFamily="34" charset="0"/>
                </a:rPr>
                <a:t>Rights Reserved</a:t>
              </a:r>
              <a:endParaRPr lang="en-US" altLang="en-US" sz="2000" baseline="-25000">
                <a:latin typeface="Tahoma" panose="020B0604030504040204" pitchFamily="34" charset="0"/>
              </a:endParaRPr>
            </a:p>
          </p:txBody>
        </p:sp>
        <p:pic>
          <p:nvPicPr>
            <p:cNvPr id="33798" name="Picture 31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4000" b="1" smtClean="0">
                <a:solidFill>
                  <a:srgbClr val="0F3533"/>
                </a:solidFill>
              </a:rPr>
              <a:t>Agency Compensation System</a:t>
            </a:r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685800" y="1219200"/>
            <a:ext cx="8656638" cy="5638800"/>
            <a:chOff x="528" y="768"/>
            <a:chExt cx="5453" cy="3552"/>
          </a:xfrm>
        </p:grpSpPr>
        <p:sp>
          <p:nvSpPr>
            <p:cNvPr id="34823" name="Text Box 36"/>
            <p:cNvSpPr txBox="1">
              <a:spLocks noChangeArrowheads="1"/>
            </p:cNvSpPr>
            <p:nvPr/>
          </p:nvSpPr>
          <p:spPr bwMode="auto">
            <a:xfrm>
              <a:off x="4080" y="3569"/>
              <a:ext cx="1671" cy="7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dirty="0">
                  <a:solidFill>
                    <a:srgbClr val="000000"/>
                  </a:solidFill>
                </a:rPr>
                <a:t>52%-85%</a:t>
              </a:r>
              <a:br>
                <a:rPr lang="en-US" altLang="en-US" sz="1600" dirty="0">
                  <a:solidFill>
                    <a:srgbClr val="000000"/>
                  </a:solidFill>
                </a:rPr>
              </a:br>
              <a:r>
                <a:rPr lang="en-US" altLang="en-US" sz="1600" dirty="0" smtClean="0">
                  <a:solidFill>
                    <a:srgbClr val="000000"/>
                  </a:solidFill>
                </a:rPr>
                <a:t>$10,000 </a:t>
              </a:r>
              <a:r>
                <a:rPr lang="en-US" altLang="en-US" sz="1600" dirty="0">
                  <a:solidFill>
                    <a:srgbClr val="000000"/>
                  </a:solidFill>
                </a:rPr>
                <a:t>A.P.</a:t>
              </a:r>
              <a:br>
                <a:rPr lang="en-US" altLang="en-US" sz="1600" dirty="0">
                  <a:solidFill>
                    <a:srgbClr val="000000"/>
                  </a:solidFill>
                </a:rPr>
              </a:br>
              <a:r>
                <a:rPr lang="en-US" altLang="en-US" sz="1600" dirty="0">
                  <a:solidFill>
                    <a:srgbClr val="000000"/>
                  </a:solidFill>
                </a:rPr>
                <a:t>(ANNUALIZED PREMIUM)</a:t>
              </a:r>
            </a:p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endParaRPr lang="en-US" altLang="en-US" sz="1600" dirty="0">
                <a:solidFill>
                  <a:srgbClr val="000000"/>
                </a:solidFill>
              </a:endParaRPr>
            </a:p>
          </p:txBody>
        </p:sp>
        <p:grpSp>
          <p:nvGrpSpPr>
            <p:cNvPr id="34824" name="Group 76"/>
            <p:cNvGrpSpPr>
              <a:grpSpLocks/>
            </p:cNvGrpSpPr>
            <p:nvPr/>
          </p:nvGrpSpPr>
          <p:grpSpPr bwMode="auto">
            <a:xfrm>
              <a:off x="624" y="768"/>
              <a:ext cx="4752" cy="404"/>
              <a:chOff x="624" y="768"/>
              <a:chExt cx="4752" cy="404"/>
            </a:xfrm>
          </p:grpSpPr>
          <p:sp>
            <p:nvSpPr>
              <p:cNvPr id="34870" name="Text Box 74"/>
              <p:cNvSpPr txBox="1">
                <a:spLocks noChangeArrowheads="1"/>
              </p:cNvSpPr>
              <p:nvPr/>
            </p:nvSpPr>
            <p:spPr bwMode="auto">
              <a:xfrm>
                <a:off x="624" y="768"/>
                <a:ext cx="172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440044"/>
                    </a:solidFill>
                  </a:rPr>
                  <a:t>MANAGEMENT</a:t>
                </a:r>
                <a:br>
                  <a:rPr lang="en-US" altLang="en-US" sz="1800">
                    <a:solidFill>
                      <a:srgbClr val="440044"/>
                    </a:solidFill>
                  </a:rPr>
                </a:br>
                <a:r>
                  <a:rPr lang="en-US" altLang="en-US" sz="1800">
                    <a:solidFill>
                      <a:srgbClr val="440044"/>
                    </a:solidFill>
                  </a:rPr>
                  <a:t>OVERRIDES</a:t>
                </a:r>
              </a:p>
            </p:txBody>
          </p:sp>
          <p:sp>
            <p:nvSpPr>
              <p:cNvPr id="34871" name="Text Box 75"/>
              <p:cNvSpPr txBox="1">
                <a:spLocks noChangeArrowheads="1"/>
              </p:cNvSpPr>
              <p:nvPr/>
            </p:nvSpPr>
            <p:spPr bwMode="auto">
              <a:xfrm>
                <a:off x="3888" y="768"/>
                <a:ext cx="148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lr>
                    <a:schemeClr val="bg2"/>
                  </a:buClr>
                  <a:buSzPct val="75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lr>
                    <a:schemeClr val="accent2"/>
                  </a:buClr>
                  <a:buSzPct val="80000"/>
                  <a:buFont typeface="Wingdings" panose="05000000000000000000" pitchFamily="2" charset="2"/>
                  <a:buChar char="¨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lr>
                    <a:schemeClr val="bg2"/>
                  </a:buClr>
                  <a:buSzPct val="65000"/>
                  <a:buFont typeface="Wingdings" panose="05000000000000000000" pitchFamily="2" charset="2"/>
                  <a:buChar char="n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anose="05000000000000000000" pitchFamily="2" charset="2"/>
                  <a:buChar char="¨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lang="en-US" altLang="en-US" sz="1800">
                    <a:solidFill>
                      <a:srgbClr val="440044"/>
                    </a:solidFill>
                  </a:rPr>
                  <a:t>PERSONAL</a:t>
                </a:r>
                <a:r>
                  <a:rPr lang="en-US" altLang="en-US" sz="1800">
                    <a:solidFill>
                      <a:srgbClr val="000000"/>
                    </a:solidFill>
                  </a:rPr>
                  <a:t/>
                </a:r>
                <a:br>
                  <a:rPr lang="en-US" altLang="en-US" sz="1800">
                    <a:solidFill>
                      <a:srgbClr val="000000"/>
                    </a:solidFill>
                  </a:rPr>
                </a:br>
                <a:r>
                  <a:rPr lang="en-US" altLang="en-US" sz="1800">
                    <a:solidFill>
                      <a:srgbClr val="440044"/>
                    </a:solidFill>
                  </a:rPr>
                  <a:t>PRODUCTION</a:t>
                </a:r>
              </a:p>
            </p:txBody>
          </p:sp>
        </p:grpSp>
        <p:grpSp>
          <p:nvGrpSpPr>
            <p:cNvPr id="34825" name="Group 89"/>
            <p:cNvGrpSpPr>
              <a:grpSpLocks/>
            </p:cNvGrpSpPr>
            <p:nvPr/>
          </p:nvGrpSpPr>
          <p:grpSpPr bwMode="auto">
            <a:xfrm>
              <a:off x="528" y="1248"/>
              <a:ext cx="5453" cy="2895"/>
              <a:chOff x="528" y="1248"/>
              <a:chExt cx="5453" cy="2895"/>
            </a:xfrm>
          </p:grpSpPr>
          <p:grpSp>
            <p:nvGrpSpPr>
              <p:cNvPr id="34826" name="Group 88"/>
              <p:cNvGrpSpPr>
                <a:grpSpLocks/>
              </p:cNvGrpSpPr>
              <p:nvPr/>
            </p:nvGrpSpPr>
            <p:grpSpPr bwMode="auto">
              <a:xfrm>
                <a:off x="528" y="1248"/>
                <a:ext cx="5453" cy="2895"/>
                <a:chOff x="528" y="1248"/>
                <a:chExt cx="5453" cy="2895"/>
              </a:xfrm>
            </p:grpSpPr>
            <p:sp>
              <p:nvSpPr>
                <p:cNvPr id="34831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2304" y="1248"/>
                  <a:ext cx="1220" cy="5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Executive Sales Dir (As GA, An SGA)</a:t>
                  </a:r>
                </a:p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600">
                    <a:solidFill>
                      <a:srgbClr val="790571"/>
                    </a:solidFill>
                  </a:endParaRPr>
                </a:p>
              </p:txBody>
            </p:sp>
            <p:sp>
              <p:nvSpPr>
                <p:cNvPr id="3483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080" y="1248"/>
                  <a:ext cx="1776" cy="5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85%-</a:t>
                  </a: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110%                       $150,000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A.P.                     16 RECRUITS</a:t>
                  </a:r>
                </a:p>
              </p:txBody>
            </p:sp>
            <p:sp>
              <p:nvSpPr>
                <p:cNvPr id="34833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304" y="1768"/>
                  <a:ext cx="1248" cy="3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Area Sales Manager (As GAII, An GA) </a:t>
                  </a:r>
                </a:p>
              </p:txBody>
            </p:sp>
            <p:sp>
              <p:nvSpPr>
                <p:cNvPr id="34834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080" y="1824"/>
                  <a:ext cx="1901" cy="5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80%-</a:t>
                  </a: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102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%</a:t>
                  </a:r>
                  <a:br>
                    <a:rPr lang="en-US" altLang="en-US" sz="1600" dirty="0">
                      <a:solidFill>
                        <a:srgbClr val="000000"/>
                      </a:solidFill>
                    </a:rPr>
                  </a:b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$75,000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A.P.                             10 RECRUITS</a:t>
                  </a:r>
                </a:p>
              </p:txBody>
            </p:sp>
            <p:sp>
              <p:nvSpPr>
                <p:cNvPr id="34835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208" y="2400"/>
                  <a:ext cx="1440" cy="79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District Manager          (As Broker, An Agent)</a:t>
                  </a:r>
                  <a:r>
                    <a:rPr lang="en-US" altLang="en-US" sz="1400">
                      <a:solidFill>
                        <a:srgbClr val="000000"/>
                      </a:solidFill>
                    </a:rPr>
                    <a:t>           </a:t>
                  </a:r>
                  <a:endParaRPr lang="en-US" altLang="en-US" sz="1400">
                    <a:solidFill>
                      <a:srgbClr val="790571"/>
                    </a:solidFill>
                  </a:endParaRPr>
                </a:p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400">
                    <a:solidFill>
                      <a:srgbClr val="790571"/>
                    </a:solidFill>
                  </a:endParaRPr>
                </a:p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36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4128" y="2400"/>
                  <a:ext cx="1728" cy="7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70%-95%                         </a:t>
                  </a: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$45,000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A.P.                               6 RECRUITS</a:t>
                  </a:r>
                </a:p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8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37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2208" y="2928"/>
                  <a:ext cx="1440" cy="3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Unit</a:t>
                  </a:r>
                  <a:r>
                    <a:rPr lang="en-US" altLang="en-US" sz="1400">
                      <a:solidFill>
                        <a:srgbClr val="0F3533"/>
                      </a:solidFill>
                    </a:rPr>
                    <a:t> </a:t>
                  </a:r>
                  <a:r>
                    <a:rPr lang="en-US" altLang="en-US" sz="1400">
                      <a:solidFill>
                        <a:srgbClr val="790571"/>
                      </a:solidFill>
                    </a:rPr>
                    <a:t>Manager               (As BrokerII, An Agent)</a:t>
                  </a:r>
                </a:p>
              </p:txBody>
            </p:sp>
            <p:sp>
              <p:nvSpPr>
                <p:cNvPr id="34838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4499" y="3881"/>
                  <a:ext cx="116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39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128" y="2928"/>
                  <a:ext cx="1503" cy="52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60%-85%                    </a:t>
                  </a:r>
                  <a:r>
                    <a:rPr lang="en-US" altLang="en-US" sz="1600" dirty="0" smtClean="0">
                      <a:solidFill>
                        <a:srgbClr val="000000"/>
                      </a:solidFill>
                    </a:rPr>
                    <a:t>$25,000 </a:t>
                  </a:r>
                  <a:r>
                    <a:rPr lang="en-US" altLang="en-US" sz="1600" dirty="0">
                      <a:solidFill>
                        <a:srgbClr val="000000"/>
                      </a:solidFill>
                    </a:rPr>
                    <a:t>A.P.                             2 RECRUITS</a:t>
                  </a:r>
                </a:p>
              </p:txBody>
            </p:sp>
            <p:sp>
              <p:nvSpPr>
                <p:cNvPr id="34840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016" y="3552"/>
                  <a:ext cx="1776" cy="5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790571"/>
                      </a:solidFill>
                    </a:rPr>
                    <a:t>Associate                               (As Agent4, An Agent)</a:t>
                  </a:r>
                </a:p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endParaRPr lang="en-US" altLang="en-US" sz="18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283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3456" y="1392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4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3456" y="1920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5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3456" y="2496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6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3456" y="3090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7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3456" y="3648"/>
                  <a:ext cx="52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8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768" y="1392"/>
                  <a:ext cx="16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89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1200" y="1920"/>
                  <a:ext cx="120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0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1632" y="2496"/>
                  <a:ext cx="76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2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2016" y="3024"/>
                  <a:ext cx="38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3" name="Line 53"/>
                <p:cNvSpPr>
                  <a:spLocks noChangeShapeType="1"/>
                </p:cNvSpPr>
                <p:nvPr/>
              </p:nvSpPr>
              <p:spPr bwMode="auto">
                <a:xfrm>
                  <a:off x="768" y="1392"/>
                  <a:ext cx="0" cy="38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51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528" y="1776"/>
                  <a:ext cx="480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5%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296" name="Line 56"/>
                <p:cNvSpPr>
                  <a:spLocks noChangeShapeType="1"/>
                </p:cNvSpPr>
                <p:nvPr/>
              </p:nvSpPr>
              <p:spPr bwMode="auto">
                <a:xfrm>
                  <a:off x="768" y="2160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7" name="Line 57"/>
                <p:cNvSpPr>
                  <a:spLocks noChangeShapeType="1"/>
                </p:cNvSpPr>
                <p:nvPr/>
              </p:nvSpPr>
              <p:spPr bwMode="auto">
                <a:xfrm>
                  <a:off x="768" y="2736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298" name="Line 58"/>
                <p:cNvSpPr>
                  <a:spLocks noChangeShapeType="1"/>
                </p:cNvSpPr>
                <p:nvPr/>
              </p:nvSpPr>
              <p:spPr bwMode="auto">
                <a:xfrm>
                  <a:off x="768" y="331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5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76" y="2352"/>
                  <a:ext cx="432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15%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00" name="Line 60"/>
                <p:cNvSpPr>
                  <a:spLocks noChangeShapeType="1"/>
                </p:cNvSpPr>
                <p:nvPr/>
              </p:nvSpPr>
              <p:spPr bwMode="auto">
                <a:xfrm>
                  <a:off x="1200" y="1920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57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960" y="2352"/>
                  <a:ext cx="528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10%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5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576" y="2928"/>
                  <a:ext cx="384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25%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03" name="Line 63"/>
                <p:cNvSpPr>
                  <a:spLocks noChangeShapeType="1"/>
                </p:cNvSpPr>
                <p:nvPr/>
              </p:nvSpPr>
              <p:spPr bwMode="auto">
                <a:xfrm>
                  <a:off x="1200" y="2736"/>
                  <a:ext cx="0" cy="1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6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1008" y="2928"/>
                  <a:ext cx="384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20%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05" name="Line 65"/>
                <p:cNvSpPr>
                  <a:spLocks noChangeShapeType="1"/>
                </p:cNvSpPr>
                <p:nvPr/>
              </p:nvSpPr>
              <p:spPr bwMode="auto">
                <a:xfrm>
                  <a:off x="1632" y="2496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62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1392" y="2928"/>
                  <a:ext cx="432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10%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07" name="Line 67"/>
                <p:cNvSpPr>
                  <a:spLocks noChangeShapeType="1"/>
                </p:cNvSpPr>
                <p:nvPr/>
              </p:nvSpPr>
              <p:spPr bwMode="auto">
                <a:xfrm>
                  <a:off x="1200" y="331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10308" name="Line 68"/>
                <p:cNvSpPr>
                  <a:spLocks noChangeShapeType="1"/>
                </p:cNvSpPr>
                <p:nvPr/>
              </p:nvSpPr>
              <p:spPr bwMode="auto">
                <a:xfrm>
                  <a:off x="1632" y="331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65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528" y="3600"/>
                  <a:ext cx="480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33%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34866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1008" y="3600"/>
                  <a:ext cx="432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28%</a:t>
                  </a:r>
                </a:p>
              </p:txBody>
            </p:sp>
            <p:sp>
              <p:nvSpPr>
                <p:cNvPr id="34867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1440" y="3600"/>
                  <a:ext cx="384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18%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10312" name="Line 72"/>
                <p:cNvSpPr>
                  <a:spLocks noChangeShapeType="1"/>
                </p:cNvSpPr>
                <p:nvPr/>
              </p:nvSpPr>
              <p:spPr bwMode="auto">
                <a:xfrm>
                  <a:off x="2016" y="3024"/>
                  <a:ext cx="0" cy="57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arrow" w="med" len="med"/>
                </a:ln>
                <a:effectLst/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en-US">
                    <a:solidFill>
                      <a:srgbClr val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  <a:cs typeface="Arial"/>
                  </a:endParaRPr>
                </a:p>
              </p:txBody>
            </p:sp>
            <p:sp>
              <p:nvSpPr>
                <p:cNvPr id="34869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1824" y="3600"/>
                  <a:ext cx="384" cy="3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75000"/>
                    <a:buFont typeface="Wingdings" panose="05000000000000000000" pitchFamily="2" charset="2"/>
                    <a:buChar char="n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80000"/>
                    <a:buFont typeface="Wingdings" panose="05000000000000000000" pitchFamily="2" charset="2"/>
                    <a:buChar char="¨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SzPct val="65000"/>
                    <a:buFont typeface="Wingdings" panose="05000000000000000000" pitchFamily="2" charset="2"/>
                    <a:buChar char="n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lr>
                      <a:schemeClr val="accent2"/>
                    </a:buClr>
                    <a:buSzPct val="70000"/>
                    <a:buFont typeface="Wingdings" panose="05000000000000000000" pitchFamily="2" charset="2"/>
                    <a:buChar char="¨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bg2"/>
                    </a:buClr>
                    <a:buFont typeface="Wingdings" panose="05000000000000000000" pitchFamily="2" charset="2"/>
                    <a:buChar char="§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600">
                      <a:solidFill>
                        <a:srgbClr val="000000"/>
                      </a:solidFill>
                    </a:rPr>
                    <a:t>8%</a:t>
                  </a:r>
                  <a:br>
                    <a:rPr lang="en-US" altLang="en-US" sz="1600">
                      <a:solidFill>
                        <a:srgbClr val="000000"/>
                      </a:solidFill>
                    </a:rPr>
                  </a:br>
                  <a:endParaRPr lang="en-US" altLang="en-US" sz="160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10324" name="Line 84"/>
              <p:cNvSpPr>
                <a:spLocks noChangeShapeType="1"/>
              </p:cNvSpPr>
              <p:nvPr/>
            </p:nvSpPr>
            <p:spPr bwMode="auto">
              <a:xfrm flipV="1">
                <a:off x="2880" y="3312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/>
                </a:endParaRPr>
              </a:p>
            </p:txBody>
          </p:sp>
          <p:sp>
            <p:nvSpPr>
              <p:cNvPr id="10325" name="Line 85"/>
              <p:cNvSpPr>
                <a:spLocks noChangeShapeType="1"/>
              </p:cNvSpPr>
              <p:nvPr/>
            </p:nvSpPr>
            <p:spPr bwMode="auto">
              <a:xfrm flipV="1">
                <a:off x="2880" y="1584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/>
                </a:endParaRPr>
              </a:p>
            </p:txBody>
          </p:sp>
          <p:sp>
            <p:nvSpPr>
              <p:cNvPr id="10326" name="Line 86"/>
              <p:cNvSpPr>
                <a:spLocks noChangeShapeType="1"/>
              </p:cNvSpPr>
              <p:nvPr/>
            </p:nvSpPr>
            <p:spPr bwMode="auto">
              <a:xfrm flipV="1">
                <a:off x="2880" y="2112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/>
                </a:endParaRPr>
              </a:p>
            </p:txBody>
          </p:sp>
          <p:sp>
            <p:nvSpPr>
              <p:cNvPr id="10327" name="Line 87"/>
              <p:cNvSpPr>
                <a:spLocks noChangeShapeType="1"/>
              </p:cNvSpPr>
              <p:nvPr/>
            </p:nvSpPr>
            <p:spPr bwMode="auto">
              <a:xfrm flipV="1">
                <a:off x="2880" y="2688"/>
                <a:ext cx="0" cy="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arrow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  <a:cs typeface="Arial"/>
                </a:endParaRPr>
              </a:p>
            </p:txBody>
          </p:sp>
        </p:grpSp>
      </p:grpSp>
      <p:grpSp>
        <p:nvGrpSpPr>
          <p:cNvPr id="34820" name="Group 59"/>
          <p:cNvGrpSpPr>
            <a:grpSpLocks/>
          </p:cNvGrpSpPr>
          <p:nvPr/>
        </p:nvGrpSpPr>
        <p:grpSpPr bwMode="auto">
          <a:xfrm>
            <a:off x="0" y="5715000"/>
            <a:ext cx="838200" cy="982663"/>
            <a:chOff x="288" y="2592"/>
            <a:chExt cx="720" cy="966"/>
          </a:xfrm>
        </p:grpSpPr>
        <p:sp>
          <p:nvSpPr>
            <p:cNvPr id="34821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solidFill>
                    <a:srgbClr val="000000"/>
                  </a:solidFill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4822" name="Picture 61" descr="Alliance Logo (without 1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b="1" smtClean="0"/>
              <a:t>Personal Production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590800" y="1600200"/>
            <a:ext cx="3962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000000"/>
                </a:solidFill>
              </a:rPr>
              <a:t> $ 100 / month  policy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2667000" y="2362200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000000"/>
                </a:solidFill>
              </a:rPr>
              <a:t> $ 100 X 12 = $1,200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724400" y="3000375"/>
            <a:ext cx="1454150" cy="719138"/>
            <a:chOff x="2976" y="1890"/>
            <a:chExt cx="916" cy="453"/>
          </a:xfrm>
        </p:grpSpPr>
        <p:sp>
          <p:nvSpPr>
            <p:cNvPr id="35856" name="Text Box 7"/>
            <p:cNvSpPr txBox="1">
              <a:spLocks noChangeArrowheads="1"/>
            </p:cNvSpPr>
            <p:nvPr/>
          </p:nvSpPr>
          <p:spPr bwMode="auto">
            <a:xfrm>
              <a:off x="3024" y="1890"/>
              <a:ext cx="77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dirty="0">
                  <a:solidFill>
                    <a:srgbClr val="000000"/>
                  </a:solidFill>
                </a:rPr>
                <a:t>X 50%</a:t>
              </a:r>
            </a:p>
          </p:txBody>
        </p:sp>
        <p:sp>
          <p:nvSpPr>
            <p:cNvPr id="35857" name="Text Box 10"/>
            <p:cNvSpPr txBox="1">
              <a:spLocks noChangeArrowheads="1"/>
            </p:cNvSpPr>
            <p:nvPr/>
          </p:nvSpPr>
          <p:spPr bwMode="auto">
            <a:xfrm>
              <a:off x="2976" y="2112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__________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4724400" y="3657600"/>
            <a:ext cx="2209800" cy="681038"/>
            <a:chOff x="3024" y="2274"/>
            <a:chExt cx="1309" cy="480"/>
          </a:xfrm>
        </p:grpSpPr>
        <p:sp>
          <p:nvSpPr>
            <p:cNvPr id="35854" name="Text Box 11"/>
            <p:cNvSpPr txBox="1">
              <a:spLocks noChangeArrowheads="1"/>
            </p:cNvSpPr>
            <p:nvPr/>
          </p:nvSpPr>
          <p:spPr bwMode="auto">
            <a:xfrm>
              <a:off x="3120" y="2274"/>
              <a:ext cx="1213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 dirty="0">
                  <a:solidFill>
                    <a:srgbClr val="000000"/>
                  </a:solidFill>
                </a:rPr>
                <a:t> </a:t>
              </a:r>
              <a:r>
                <a:rPr lang="en-US" altLang="en-US" sz="2800" dirty="0">
                  <a:solidFill>
                    <a:srgbClr val="006666"/>
                  </a:solidFill>
                </a:rPr>
                <a:t>$</a:t>
              </a:r>
              <a:r>
                <a:rPr lang="en-US" altLang="en-US" sz="2800" dirty="0" smtClean="0">
                  <a:solidFill>
                    <a:srgbClr val="006666"/>
                  </a:solidFill>
                </a:rPr>
                <a:t>600</a:t>
              </a:r>
              <a:endParaRPr lang="en-US" altLang="en-US" sz="2800" dirty="0">
                <a:solidFill>
                  <a:srgbClr val="000000"/>
                </a:solidFill>
              </a:endParaRPr>
            </a:p>
          </p:txBody>
        </p:sp>
        <p:sp>
          <p:nvSpPr>
            <p:cNvPr id="35855" name="Text Box 12"/>
            <p:cNvSpPr txBox="1">
              <a:spLocks noChangeArrowheads="1"/>
            </p:cNvSpPr>
            <p:nvPr/>
          </p:nvSpPr>
          <p:spPr bwMode="auto">
            <a:xfrm>
              <a:off x="3024" y="2495"/>
              <a:ext cx="1028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800" dirty="0">
                  <a:solidFill>
                    <a:srgbClr val="000000"/>
                  </a:solidFill>
                </a:rPr>
                <a:t>__________</a:t>
              </a:r>
            </a:p>
          </p:txBody>
        </p:sp>
      </p:grpSp>
      <p:sp>
        <p:nvSpPr>
          <p:cNvPr id="35852" name="Text Box 13"/>
          <p:cNvSpPr txBox="1">
            <a:spLocks noChangeArrowheads="1"/>
          </p:cNvSpPr>
          <p:nvPr/>
        </p:nvSpPr>
        <p:spPr bwMode="auto">
          <a:xfrm>
            <a:off x="793305" y="4878962"/>
            <a:ext cx="75573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en-US" sz="2800" dirty="0" smtClean="0">
                <a:solidFill>
                  <a:srgbClr val="000000"/>
                </a:solidFill>
              </a:rPr>
              <a:t>ROLLING TARGET on UL and Indexed UL</a:t>
            </a:r>
            <a:endParaRPr lang="en-US" altLang="en-US" sz="2800" dirty="0">
              <a:solidFill>
                <a:srgbClr val="000000"/>
              </a:solidFill>
            </a:endParaRPr>
          </a:p>
        </p:txBody>
      </p:sp>
      <p:grpSp>
        <p:nvGrpSpPr>
          <p:cNvPr id="35849" name="Group 21"/>
          <p:cNvGrpSpPr>
            <a:grpSpLocks/>
          </p:cNvGrpSpPr>
          <p:nvPr/>
        </p:nvGrpSpPr>
        <p:grpSpPr bwMode="auto">
          <a:xfrm>
            <a:off x="152400" y="5562600"/>
            <a:ext cx="838200" cy="982663"/>
            <a:chOff x="288" y="2592"/>
            <a:chExt cx="720" cy="966"/>
          </a:xfrm>
        </p:grpSpPr>
        <p:sp>
          <p:nvSpPr>
            <p:cNvPr id="35850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000" b="0">
                  <a:solidFill>
                    <a:srgbClr val="000000"/>
                  </a:solidFill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5851" name="Picture 23" descr="Alliance Logo (without 1)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44284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14341" grpId="0"/>
      <p:bldP spid="358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0"/>
          <p:cNvGrpSpPr>
            <a:grpSpLocks/>
          </p:cNvGrpSpPr>
          <p:nvPr/>
        </p:nvGrpSpPr>
        <p:grpSpPr bwMode="auto">
          <a:xfrm>
            <a:off x="228600" y="1473200"/>
            <a:ext cx="8564563" cy="3719513"/>
            <a:chOff x="144" y="928"/>
            <a:chExt cx="5395" cy="2343"/>
          </a:xfrm>
        </p:grpSpPr>
        <p:sp>
          <p:nvSpPr>
            <p:cNvPr id="36870" name="Text Box 5"/>
            <p:cNvSpPr txBox="1">
              <a:spLocks noChangeArrowheads="1"/>
            </p:cNvSpPr>
            <p:nvPr/>
          </p:nvSpPr>
          <p:spPr bwMode="auto">
            <a:xfrm>
              <a:off x="144" y="1968"/>
              <a:ext cx="166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b="0"/>
                <a:t>INSURANCE</a:t>
              </a:r>
              <a:r>
                <a:rPr lang="en-US" altLang="en-US" sz="1800" b="0"/>
                <a:t> </a:t>
              </a:r>
            </a:p>
          </p:txBody>
        </p:sp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4416" y="928"/>
              <a:ext cx="112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0"/>
                <a:t>PIONEER</a:t>
              </a:r>
            </a:p>
          </p:txBody>
        </p:sp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4560" y="2944"/>
              <a:ext cx="85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2800" b="0"/>
                <a:t>EXCEL</a:t>
              </a:r>
            </a:p>
          </p:txBody>
        </p:sp>
        <p:sp>
          <p:nvSpPr>
            <p:cNvPr id="36873" name="Text Box 15"/>
            <p:cNvSpPr txBox="1">
              <a:spLocks noChangeArrowheads="1"/>
            </p:cNvSpPr>
            <p:nvPr/>
          </p:nvSpPr>
          <p:spPr bwMode="auto">
            <a:xfrm>
              <a:off x="2544" y="1968"/>
              <a:ext cx="134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b="0"/>
                <a:t>SERVICE</a:t>
              </a:r>
            </a:p>
          </p:txBody>
        </p:sp>
        <p:sp>
          <p:nvSpPr>
            <p:cNvPr id="17424" name="Line 16"/>
            <p:cNvSpPr>
              <a:spLocks noChangeShapeType="1"/>
            </p:cNvSpPr>
            <p:nvPr/>
          </p:nvSpPr>
          <p:spPr bwMode="auto">
            <a:xfrm>
              <a:off x="1776" y="2112"/>
              <a:ext cx="81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>
              <a:off x="1776" y="2208"/>
              <a:ext cx="816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 flipV="1">
              <a:off x="3792" y="1248"/>
              <a:ext cx="624" cy="67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  <p:sp>
          <p:nvSpPr>
            <p:cNvPr id="17427" name="Line 19"/>
            <p:cNvSpPr>
              <a:spLocks noChangeShapeType="1"/>
            </p:cNvSpPr>
            <p:nvPr/>
          </p:nvSpPr>
          <p:spPr bwMode="auto">
            <a:xfrm>
              <a:off x="3792" y="2304"/>
              <a:ext cx="672" cy="624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endParaRPr>
            </a:p>
          </p:txBody>
        </p:sp>
      </p:grpSp>
      <p:grpSp>
        <p:nvGrpSpPr>
          <p:cNvPr id="36867" name="Group 18"/>
          <p:cNvGrpSpPr>
            <a:grpSpLocks/>
          </p:cNvGrpSpPr>
          <p:nvPr/>
        </p:nvGrpSpPr>
        <p:grpSpPr bwMode="auto">
          <a:xfrm>
            <a:off x="152400" y="5638800"/>
            <a:ext cx="838200" cy="982663"/>
            <a:chOff x="288" y="2592"/>
            <a:chExt cx="720" cy="966"/>
          </a:xfrm>
        </p:grpSpPr>
        <p:sp>
          <p:nvSpPr>
            <p:cNvPr id="36868" name="Text Box 8"/>
            <p:cNvSpPr txBox="1">
              <a:spLocks noChangeArrowheads="1"/>
            </p:cNvSpPr>
            <p:nvPr/>
          </p:nvSpPr>
          <p:spPr bwMode="auto">
            <a:xfrm>
              <a:off x="293" y="3168"/>
              <a:ext cx="715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000" b="0">
                  <a:latin typeface="Tahoma" panose="020B0604030504040204" pitchFamily="34" charset="0"/>
                </a:rPr>
                <a:t>Rights Reserved</a:t>
              </a:r>
            </a:p>
          </p:txBody>
        </p:sp>
        <p:pic>
          <p:nvPicPr>
            <p:cNvPr id="36869" name="Picture 20" descr="Alliance Logo (without 1)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592"/>
              <a:ext cx="720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2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Arial"/>
      </a:majorFont>
      <a:minorFont>
        <a:latin typeface="Arial Black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accent1"/>
            </a:gs>
            <a:gs pos="100000">
              <a:schemeClr val="bg1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Pixel 8">
    <a:dk1>
      <a:srgbClr val="003300"/>
    </a:dk1>
    <a:lt1>
      <a:srgbClr val="FFFFFF"/>
    </a:lt1>
    <a:dk2>
      <a:srgbClr val="000000"/>
    </a:dk2>
    <a:lt2>
      <a:srgbClr val="336600"/>
    </a:lt2>
    <a:accent1>
      <a:srgbClr val="CCCC00"/>
    </a:accent1>
    <a:accent2>
      <a:srgbClr val="669900"/>
    </a:accent2>
    <a:accent3>
      <a:srgbClr val="FFFFFF"/>
    </a:accent3>
    <a:accent4>
      <a:srgbClr val="002A00"/>
    </a:accent4>
    <a:accent5>
      <a:srgbClr val="E2E2AA"/>
    </a:accent5>
    <a:accent6>
      <a:srgbClr val="5C8A00"/>
    </a:accent6>
    <a:hlink>
      <a:srgbClr val="333300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Pixel 9">
    <a:dk1>
      <a:srgbClr val="000000"/>
    </a:dk1>
    <a:lt1>
      <a:srgbClr val="FFFFFF"/>
    </a:lt1>
    <a:dk2>
      <a:srgbClr val="000000"/>
    </a:dk2>
    <a:lt2>
      <a:srgbClr val="440044"/>
    </a:lt2>
    <a:accent1>
      <a:srgbClr val="FFCCCC"/>
    </a:accent1>
    <a:accent2>
      <a:srgbClr val="790571"/>
    </a:accent2>
    <a:accent3>
      <a:srgbClr val="FFFFFF"/>
    </a:accent3>
    <a:accent4>
      <a:srgbClr val="000000"/>
    </a:accent4>
    <a:accent5>
      <a:srgbClr val="FFE2E2"/>
    </a:accent5>
    <a:accent6>
      <a:srgbClr val="6D0466"/>
    </a:accent6>
    <a:hlink>
      <a:srgbClr val="993366"/>
    </a:hlink>
    <a:folHlink>
      <a:srgbClr val="9F839F"/>
    </a:folHlink>
  </a:clrScheme>
</a:themeOverride>
</file>

<file path=ppt/theme/themeOverride3.xml><?xml version="1.0" encoding="utf-8"?>
<a:themeOverride xmlns:a="http://schemas.openxmlformats.org/drawingml/2006/main">
  <a:clrScheme name="Pixel 11">
    <a:dk1>
      <a:srgbClr val="000000"/>
    </a:dk1>
    <a:lt1>
      <a:srgbClr val="FFFFFF"/>
    </a:lt1>
    <a:dk2>
      <a:srgbClr val="000000"/>
    </a:dk2>
    <a:lt2>
      <a:srgbClr val="779F92"/>
    </a:lt2>
    <a:accent1>
      <a:srgbClr val="33CCCC"/>
    </a:accent1>
    <a:accent2>
      <a:srgbClr val="9DC2D7"/>
    </a:accent2>
    <a:accent3>
      <a:srgbClr val="FFFFFF"/>
    </a:accent3>
    <a:accent4>
      <a:srgbClr val="000000"/>
    </a:accent4>
    <a:accent5>
      <a:srgbClr val="ADE2E2"/>
    </a:accent5>
    <a:accent6>
      <a:srgbClr val="8EB0C3"/>
    </a:accent6>
    <a:hlink>
      <a:srgbClr val="006666"/>
    </a:hlink>
    <a:folHlink>
      <a:srgbClr val="CCCC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2896</TotalTime>
  <Words>398</Words>
  <Application>Microsoft Office PowerPoint</Application>
  <PresentationFormat>On-screen Show (4:3)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15</vt:i4>
      </vt:variant>
    </vt:vector>
  </HeadingPairs>
  <TitlesOfParts>
    <vt:vector size="32" baseType="lpstr">
      <vt:lpstr>Arial</vt:lpstr>
      <vt:lpstr>Arial Black</vt:lpstr>
      <vt:lpstr>Bradley Hand ITC</vt:lpstr>
      <vt:lpstr>Tahoma</vt:lpstr>
      <vt:lpstr>Times New Roman</vt:lpstr>
      <vt:lpstr>Verdana</vt:lpstr>
      <vt:lpstr>Wingdings</vt:lpstr>
      <vt:lpstr>Pixel</vt:lpstr>
      <vt:lpstr>Ocean</vt:lpstr>
      <vt:lpstr>Globe</vt:lpstr>
      <vt:lpstr>Textured</vt:lpstr>
      <vt:lpstr>Balance</vt:lpstr>
      <vt:lpstr>Glass Layers</vt:lpstr>
      <vt:lpstr>Blends</vt:lpstr>
      <vt:lpstr>Fireworks</vt:lpstr>
      <vt:lpstr>1_Pixel</vt:lpstr>
      <vt:lpstr>2_Pixel</vt:lpstr>
      <vt:lpstr>Career Opportunity 11/09/2018</vt:lpstr>
      <vt:lpstr>Mission Cavaliers Insurance Marketing</vt:lpstr>
      <vt:lpstr>Cycle of Success</vt:lpstr>
      <vt:lpstr>Company vs. Products</vt:lpstr>
      <vt:lpstr>Agency Building Opportunity</vt:lpstr>
      <vt:lpstr>Product/Plan Portfolio</vt:lpstr>
      <vt:lpstr>Agency Compensation System</vt:lpstr>
      <vt:lpstr>Personal Production</vt:lpstr>
      <vt:lpstr>PowerPoint Presentation</vt:lpstr>
      <vt:lpstr>PowerPoint Presentation</vt:lpstr>
      <vt:lpstr>PowerPoint Presentation</vt:lpstr>
      <vt:lpstr>CONVENTIONS</vt:lpstr>
      <vt:lpstr>Your Capital (In California; Check for other States)</vt:lpstr>
      <vt:lpstr>3 TYPES OF PEOPLE</vt:lpstr>
      <vt:lpstr>A BROKER’S CREED Cavaliers Insurance Marketing</vt:lpstr>
    </vt:vector>
  </TitlesOfParts>
  <Company>AVD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</dc:title>
  <dc:creator>Robert R. Bruce</dc:creator>
  <cp:lastModifiedBy>Michelle Bruce</cp:lastModifiedBy>
  <cp:revision>122</cp:revision>
  <dcterms:created xsi:type="dcterms:W3CDTF">2004-03-23T23:39:14Z</dcterms:created>
  <dcterms:modified xsi:type="dcterms:W3CDTF">2018-11-09T17:20:47Z</dcterms:modified>
</cp:coreProperties>
</file>